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25" r:id="rId2"/>
    <p:sldId id="318" r:id="rId3"/>
    <p:sldId id="257" r:id="rId4"/>
    <p:sldId id="256" r:id="rId5"/>
    <p:sldId id="324" r:id="rId6"/>
    <p:sldId id="319" r:id="rId7"/>
    <p:sldId id="323" r:id="rId8"/>
    <p:sldId id="260" r:id="rId9"/>
    <p:sldId id="320" r:id="rId10"/>
    <p:sldId id="326" r:id="rId11"/>
    <p:sldId id="330" r:id="rId12"/>
    <p:sldId id="327" r:id="rId13"/>
    <p:sldId id="328" r:id="rId14"/>
    <p:sldId id="329" r:id="rId15"/>
    <p:sldId id="331" r:id="rId16"/>
    <p:sldId id="259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187" autoAdjust="0"/>
  </p:normalViewPr>
  <p:slideViewPr>
    <p:cSldViewPr snapToGrid="0">
      <p:cViewPr varScale="1">
        <p:scale>
          <a:sx n="69" d="100"/>
          <a:sy n="69" d="100"/>
        </p:scale>
        <p:origin x="56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0E9A7-C6F0-41BF-8EFC-45ED516630CA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8960C-9A62-46F3-A03D-F264BA2B0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0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B6551-3BC8-5447-85FF-B77EC5485B6D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5975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72E57-3875-D85B-E561-D51E83E69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C50938-98EF-8CA7-67AF-73973354D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6411F-ADAB-560D-12EB-CC437C9EB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200146-5297-BB90-CF97-8F71830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D11CF-FB68-1B96-7837-8456B884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2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04171-5CB9-4E02-1242-09FFE996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E3B765-9BCC-01B1-34E7-45E57C3AB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BAD88-D87A-5B8D-DC27-3FEA00F4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D298D-8D82-0EFF-015A-55AAB980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2DB9A-7CDC-73CD-4EEE-A7FBEC35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3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4B82D4-C9A8-801E-1910-0DA7225FD5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21BD6A-D864-527B-86F8-01A9B2B905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28CA5F-8A0E-9B20-955D-E3B26C218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AD984-A66D-862F-274E-F3A9ADA3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C0A8C-D81C-77F7-4503-71F91B58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8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BB31B-D09C-C55D-E5D9-833251C1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D47982-4C20-D47F-AFCE-CDCFAE314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D3DF-2FCE-AF96-A0DE-CCCCEB74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A3F3DD-E8BF-8C96-AF9B-B772F51D7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82154-3B20-7073-9CB5-0C16ACB3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7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D4103-28AB-8C82-4F31-602B7CF58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1AA11-4F47-9C9B-A8EE-30366B7D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074A7-7830-56D3-3110-5D35B781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0B9EA3-5BD2-D8B4-DC46-39A1D19C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BBFCD-B10B-130B-0DEA-4859F7F2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492B-3B9C-FC71-9D5A-857E607A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8813F2-6E6B-14B7-2B2D-160FF4B3A6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D09D0A-A1A0-58CD-0ED2-5A4DBE13B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F5890-6B3D-7EB2-F186-A94E73EF0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A8BD2F-FD60-C20C-970C-A0045626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7DD8A2-108A-3425-20F0-B1B123E2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58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F6B21-FE45-C185-B7EE-8540E6F0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A3EAC8-0DB2-156B-2E21-FEF69DD36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A11E16-33D2-19C2-28BF-A1329EECC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E21F2A-3593-2599-4912-C1A54F196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71EC57-8544-EC64-846D-4139AE176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737811-EF26-BCB6-539F-B8DB80EA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45EA4C-4E34-1F92-24CE-66FF221A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491E7D-CB16-E552-8C4A-70B7C615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7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6C63B-A87A-83FE-6DE1-BBE85E95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9389D7-7450-59FD-7CE6-62AFC2602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F72637-2107-8FF6-69DE-4DFEF824B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284653-3418-E644-7B8F-749FC956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21A550-7548-94DB-7FC5-F4562EBE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915166-6278-3B9D-FA11-8A50C79B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FAA38-6282-6939-2775-9AA7A519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D743D-469E-DAD7-712F-F9A2BD0F3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62860-B9A4-2B3C-A74D-197B89A98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B3C8F9-7426-AF96-8575-5DD8150DE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FB82C7-1766-B82E-4157-960E4EE0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1668A-69FE-051E-3476-ACFD1B8B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AD2751-E9A3-4C30-4E76-66FBF6A9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8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7F36E-186B-9536-6CB1-893AFE7CE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39F64D-3DC1-C8F1-8960-D770A6DE6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C16A68-18DD-DE18-B84F-289B537CA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A1D904-04AC-D068-13C1-AC2FB0C8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267E4-B9F7-0E81-0ABC-419CE1C8F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9B9F16-F35F-9B7C-F0CD-1071D76B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15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73CDB9-5CCB-4C44-E4E8-CC7E692D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C4B7A-7911-E5C1-FFEC-B839B9483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281B-B2D7-42F2-AE91-017C3C3F7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810EE-A03D-44C8-924B-2682A727E33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28E26-5715-3758-96EE-59A50E25E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D707F-9E70-4C94-ADA1-0569D9016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809A5-C4AE-417B-8FFF-C52CD08DD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9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4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5AD6-5A41-DA3B-31C8-28507CA882AD}"/>
              </a:ext>
            </a:extLst>
          </p:cNvPr>
          <p:cNvSpPr txBox="1">
            <a:spLocks/>
          </p:cNvSpPr>
          <p:nvPr/>
        </p:nvSpPr>
        <p:spPr>
          <a:xfrm>
            <a:off x="153295" y="45304"/>
            <a:ext cx="10325000" cy="4563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</a:rPr>
              <a:t>What is  Flip-Chip</a:t>
            </a:r>
            <a:endParaRPr lang="en-SA" sz="2800" b="1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48CBFC-4BA6-5942-B3B9-803EAC97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02" y="500430"/>
            <a:ext cx="3682113" cy="2908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32084-0CFC-4C82-2322-A82F56748E48}"/>
              </a:ext>
            </a:extLst>
          </p:cNvPr>
          <p:cNvSpPr txBox="1"/>
          <p:nvPr/>
        </p:nvSpPr>
        <p:spPr>
          <a:xfrm>
            <a:off x="8381414" y="3307799"/>
            <a:ext cx="354442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D. I. Schuster et at. Simple non-galvanic flip-chip integration method f</a:t>
            </a: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</a:rPr>
              <a:t>or hybrid quantum systems. 2019.</a:t>
            </a:r>
            <a:endParaRPr lang="en-US" sz="105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CF3449D-0E1E-B1AD-BB24-DEF64E8D67D9}"/>
              </a:ext>
            </a:extLst>
          </p:cNvPr>
          <p:cNvGrpSpPr/>
          <p:nvPr/>
        </p:nvGrpSpPr>
        <p:grpSpPr>
          <a:xfrm>
            <a:off x="8487992" y="3743239"/>
            <a:ext cx="3315341" cy="2846227"/>
            <a:chOff x="-122086" y="539851"/>
            <a:chExt cx="3544421" cy="31275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3B6812-D85A-99D0-73A4-33A456AF9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2" r="2618"/>
            <a:stretch/>
          </p:blipFill>
          <p:spPr>
            <a:xfrm>
              <a:off x="-38411" y="539851"/>
              <a:ext cx="2905058" cy="27522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792296-B5BD-D95F-44CF-C00EA6EE035D}"/>
                </a:ext>
              </a:extLst>
            </p:cNvPr>
            <p:cNvSpPr txBox="1"/>
            <p:nvPr/>
          </p:nvSpPr>
          <p:spPr>
            <a:xfrm>
              <a:off x="-122086" y="3251947"/>
              <a:ext cx="3544421" cy="4154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Foxen et al. Qubit compatible superconducting</a:t>
              </a:r>
            </a:p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interconnects. 2017.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986B4DA-6282-E7C0-AA7F-EAE261F33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8" y="1728076"/>
            <a:ext cx="4700544" cy="29385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74AE372-6A70-E8D7-CF95-73F0F6B2EFD9}"/>
              </a:ext>
            </a:extLst>
          </p:cNvPr>
          <p:cNvSpPr txBox="1"/>
          <p:nvPr/>
        </p:nvSpPr>
        <p:spPr>
          <a:xfrm>
            <a:off x="153295" y="6211346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Sandoko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05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Kosen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et al. Building Blocks of a Flip-Chip Integrated Superconducting </a:t>
            </a:r>
          </a:p>
          <a:p>
            <a:pPr algn="l"/>
            <a:r>
              <a:rPr lang="en-US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Quantum Processor. 2021.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D1266D-C68B-0A85-E152-79BE284C6132}"/>
              </a:ext>
            </a:extLst>
          </p:cNvPr>
          <p:cNvSpPr txBox="1"/>
          <p:nvPr/>
        </p:nvSpPr>
        <p:spPr>
          <a:xfrm>
            <a:off x="70810" y="576254"/>
            <a:ext cx="4700545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Bottom chip, Top chip can contain any component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Various chip size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Inductive, Capacitive, Galvanic coupling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Indium bump bonding/ PR Adhesion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D396218-B905-B2B2-68A9-52DBD73218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4" r="2406"/>
          <a:stretch/>
        </p:blipFill>
        <p:spPr>
          <a:xfrm>
            <a:off x="4973224" y="565682"/>
            <a:ext cx="3357026" cy="278311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74A3E8B-EA1C-52BE-300E-436967DAC1F2}"/>
              </a:ext>
            </a:extLst>
          </p:cNvPr>
          <p:cNvSpPr txBox="1"/>
          <p:nvPr/>
        </p:nvSpPr>
        <p:spPr>
          <a:xfrm>
            <a:off x="4973224" y="3308682"/>
            <a:ext cx="3209721" cy="475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C. R. Conner et al. Superconducting qubits in a flip-chip architecture. 2021.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A0C34EE-10D0-C88A-863F-8986A02F5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95" y="4632626"/>
            <a:ext cx="4657870" cy="1514889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AA287DCB-1064-9CB4-65BC-9D29CFD3BF19}"/>
              </a:ext>
            </a:extLst>
          </p:cNvPr>
          <p:cNvGrpSpPr/>
          <p:nvPr/>
        </p:nvGrpSpPr>
        <p:grpSpPr>
          <a:xfrm>
            <a:off x="4928603" y="3783699"/>
            <a:ext cx="3452811" cy="2875794"/>
            <a:chOff x="8355002" y="3874351"/>
            <a:chExt cx="3577152" cy="286284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9F291F-F4DB-61DF-FC6C-77445763D96B}"/>
                </a:ext>
              </a:extLst>
            </p:cNvPr>
            <p:cNvSpPr txBox="1"/>
            <p:nvPr/>
          </p:nvSpPr>
          <p:spPr>
            <a:xfrm>
              <a:off x="8355002" y="6321697"/>
              <a:ext cx="3577152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5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Li X, Zhang Y, Yang C, Yu H. Vacuum-gap </a:t>
              </a:r>
              <a:r>
                <a:rPr lang="en-US" sz="1050" b="0" i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transmon</a:t>
              </a:r>
              <a:r>
                <a:rPr lang="en-US" sz="105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qubits realized using flip-chip technology. 2021.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A87A66C-DD2F-1529-19F9-D9839C1A8FCA}"/>
                </a:ext>
              </a:extLst>
            </p:cNvPr>
            <p:cNvGrpSpPr/>
            <p:nvPr/>
          </p:nvGrpSpPr>
          <p:grpSpPr>
            <a:xfrm>
              <a:off x="8371368" y="3874351"/>
              <a:ext cx="3544420" cy="2434395"/>
              <a:chOff x="3536576" y="3814973"/>
              <a:chExt cx="3544420" cy="2434395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80E0684-D102-0776-346F-D57BEF75BA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040" r="7051"/>
              <a:stretch/>
            </p:blipFill>
            <p:spPr>
              <a:xfrm>
                <a:off x="3728078" y="4130262"/>
                <a:ext cx="3019044" cy="1897168"/>
              </a:xfrm>
              <a:prstGeom prst="rect">
                <a:avLst/>
              </a:prstGeom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FF323B6-C70B-8542-F787-182E17AA207E}"/>
                  </a:ext>
                </a:extLst>
              </p:cNvPr>
              <p:cNvSpPr/>
              <p:nvPr/>
            </p:nvSpPr>
            <p:spPr>
              <a:xfrm>
                <a:off x="3536576" y="3814973"/>
                <a:ext cx="3544420" cy="243439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983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2E73B26-9D1C-899C-2C9E-98B1E804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209" y="591071"/>
            <a:ext cx="2611005" cy="240168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2506472C-541F-D936-E739-A83A7BA252B1}"/>
              </a:ext>
            </a:extLst>
          </p:cNvPr>
          <p:cNvGrpSpPr/>
          <p:nvPr/>
        </p:nvGrpSpPr>
        <p:grpSpPr>
          <a:xfrm>
            <a:off x="5978167" y="3344280"/>
            <a:ext cx="6139942" cy="2761879"/>
            <a:chOff x="6148496" y="3816289"/>
            <a:chExt cx="6035230" cy="267715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C21F72F-E72A-53F1-672B-2152A9DD2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8496" y="3816289"/>
              <a:ext cx="2944308" cy="264405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244476A-8E0C-D8A1-F0E3-9CF7CE61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3234" y="3849393"/>
              <a:ext cx="2960492" cy="264405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A86A41-4EDA-CDAD-8E07-BF17B84DEE64}"/>
                </a:ext>
              </a:extLst>
            </p:cNvPr>
            <p:cNvSpPr txBox="1"/>
            <p:nvPr/>
          </p:nvSpPr>
          <p:spPr>
            <a:xfrm>
              <a:off x="7298849" y="3881765"/>
              <a:ext cx="1461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Qubit  4.87GHz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140C3-720F-D793-4520-A0E7A5DF36D7}"/>
                </a:ext>
              </a:extLst>
            </p:cNvPr>
            <p:cNvSpPr txBox="1"/>
            <p:nvPr/>
          </p:nvSpPr>
          <p:spPr>
            <a:xfrm>
              <a:off x="10611860" y="3859338"/>
              <a:ext cx="1461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Resonator 7.54GHz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2A332BD-B35A-6A0D-F0CD-1EF66D621484}"/>
              </a:ext>
            </a:extLst>
          </p:cNvPr>
          <p:cNvGrpSpPr/>
          <p:nvPr/>
        </p:nvGrpSpPr>
        <p:grpSpPr>
          <a:xfrm>
            <a:off x="32868" y="3280026"/>
            <a:ext cx="5814869" cy="2906037"/>
            <a:chOff x="239793" y="3816289"/>
            <a:chExt cx="5578810" cy="27820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24D250-77A9-F2D2-2EBF-08ED39C2B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793" y="3870204"/>
              <a:ext cx="2792342" cy="27281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9C2CDF-0450-5017-B94E-6D8455B43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7271" y="3862539"/>
              <a:ext cx="2751332" cy="26440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3EE6E7-B4F0-0B59-28D7-781F710A2EF0}"/>
                </a:ext>
              </a:extLst>
            </p:cNvPr>
            <p:cNvSpPr txBox="1"/>
            <p:nvPr/>
          </p:nvSpPr>
          <p:spPr>
            <a:xfrm>
              <a:off x="1314908" y="3816289"/>
              <a:ext cx="1461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Qubit  5.81GHz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6A4C17-E7FC-4E89-A0EF-B8ACBC9CD0B7}"/>
                </a:ext>
              </a:extLst>
            </p:cNvPr>
            <p:cNvSpPr txBox="1"/>
            <p:nvPr/>
          </p:nvSpPr>
          <p:spPr>
            <a:xfrm>
              <a:off x="3851270" y="3816289"/>
              <a:ext cx="1461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Resonator 7.05GHz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A6197D5-18F0-52A0-C8BE-AF33EF9BFD70}"/>
              </a:ext>
            </a:extLst>
          </p:cNvPr>
          <p:cNvSpPr txBox="1"/>
          <p:nvPr/>
        </p:nvSpPr>
        <p:spPr>
          <a:xfrm>
            <a:off x="68687" y="45017"/>
            <a:ext cx="629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Planar chip : </a:t>
            </a:r>
            <a:r>
              <a:rPr lang="en-US" sz="2400" b="1" dirty="0" err="1"/>
              <a:t>fq</a:t>
            </a:r>
            <a:r>
              <a:rPr lang="en-US" sz="2400" b="1" dirty="0"/>
              <a:t>=5.81, </a:t>
            </a:r>
            <a:r>
              <a:rPr lang="en-US" sz="2400" b="1" dirty="0" err="1"/>
              <a:t>fr</a:t>
            </a:r>
            <a:r>
              <a:rPr lang="en-US" sz="2400" b="1" dirty="0"/>
              <a:t>=7.05, g=115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C01E19-8D8B-4698-9355-E69D636FC836}"/>
                  </a:ext>
                </a:extLst>
              </p:cNvPr>
              <p:cNvSpPr txBox="1"/>
              <p:nvPr/>
            </p:nvSpPr>
            <p:spPr>
              <a:xfrm>
                <a:off x="5847737" y="51644"/>
                <a:ext cx="56441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Flip chip(7um) : </a:t>
                </a:r>
                <a:r>
                  <a:rPr lang="en-US" sz="2400" b="1" dirty="0" err="1"/>
                  <a:t>fq</a:t>
                </a:r>
                <a:r>
                  <a:rPr lang="en-US" sz="2400" b="1" dirty="0"/>
                  <a:t>=4.78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400" b="1" dirty="0"/>
                  <a:t>, </a:t>
                </a:r>
                <a:r>
                  <a:rPr lang="en-US" sz="2400" b="1" dirty="0" err="1"/>
                  <a:t>fr</a:t>
                </a:r>
                <a:r>
                  <a:rPr lang="en-US" sz="2400" b="1" dirty="0"/>
                  <a:t>=7.54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400" b="1" dirty="0"/>
                  <a:t>, g=20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C01E19-8D8B-4698-9355-E69D636FC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37" y="51644"/>
                <a:ext cx="5644154" cy="461665"/>
              </a:xfrm>
              <a:prstGeom prst="rect">
                <a:avLst/>
              </a:prstGeom>
              <a:blipFill>
                <a:blip r:embed="rId8"/>
                <a:stretch>
                  <a:fillRect l="-162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1D5E7344-D665-7643-8DDD-63BAE6F3A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6139" y="665834"/>
            <a:ext cx="3458050" cy="23986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5065CA3-6F08-E3ED-F85F-7F515B0FAA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742" y="605923"/>
            <a:ext cx="3733259" cy="23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66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E2F08B-1FCD-BA2D-E2ED-E0D74ABEC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4" y="3316969"/>
            <a:ext cx="7570273" cy="2608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CD0A77-85E9-A1C0-DA31-9B07F430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797" y="609841"/>
            <a:ext cx="3287202" cy="38711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E1B067-7AF2-6352-A299-DB6EC6BE2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45" y="681309"/>
            <a:ext cx="7570273" cy="2572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4CF5C-D12D-6101-619C-CD8D98E59653}"/>
              </a:ext>
            </a:extLst>
          </p:cNvPr>
          <p:cNvSpPr txBox="1"/>
          <p:nvPr/>
        </p:nvSpPr>
        <p:spPr>
          <a:xfrm>
            <a:off x="68687" y="45017"/>
            <a:ext cx="3436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Simulation condition</a:t>
            </a:r>
          </a:p>
        </p:txBody>
      </p:sp>
    </p:spTree>
    <p:extLst>
      <p:ext uri="{BB962C8B-B14F-4D97-AF65-F5344CB8AC3E}">
        <p14:creationId xmlns:p14="http://schemas.microsoft.com/office/powerpoint/2010/main" val="398679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0B6F3FF-41E4-E701-E162-3F0FBFBE6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95"/>
          <a:stretch/>
        </p:blipFill>
        <p:spPr>
          <a:xfrm>
            <a:off x="3912883" y="3643817"/>
            <a:ext cx="2869677" cy="29084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D3CDBB-EF8D-414B-C471-2D3DB057E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21" y="730578"/>
            <a:ext cx="2733635" cy="264405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7AA6F6E-C93C-BB7B-F943-FDA5B29C1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58" y="738370"/>
            <a:ext cx="3738148" cy="264405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1F3DD06-E928-EE63-C832-CAEF972C2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80" y="3643817"/>
            <a:ext cx="3728416" cy="290846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417BDDE-FED3-380C-0DCF-2E0EEB64B14E}"/>
              </a:ext>
            </a:extLst>
          </p:cNvPr>
          <p:cNvCxnSpPr>
            <a:cxnSpLocks/>
          </p:cNvCxnSpPr>
          <p:nvPr/>
        </p:nvCxnSpPr>
        <p:spPr>
          <a:xfrm>
            <a:off x="1484715" y="1175353"/>
            <a:ext cx="3934449" cy="12191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A130AC5-F881-74FB-EA6B-9191142BC628}"/>
              </a:ext>
            </a:extLst>
          </p:cNvPr>
          <p:cNvCxnSpPr>
            <a:cxnSpLocks/>
          </p:cNvCxnSpPr>
          <p:nvPr/>
        </p:nvCxnSpPr>
        <p:spPr>
          <a:xfrm>
            <a:off x="1413168" y="4004061"/>
            <a:ext cx="4166860" cy="1438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8E73FD-DD7E-17C7-EAD7-CA6D400C2940}"/>
              </a:ext>
            </a:extLst>
          </p:cNvPr>
          <p:cNvGrpSpPr/>
          <p:nvPr/>
        </p:nvGrpSpPr>
        <p:grpSpPr>
          <a:xfrm>
            <a:off x="10034828" y="2589024"/>
            <a:ext cx="1940860" cy="780275"/>
            <a:chOff x="345241" y="1655124"/>
            <a:chExt cx="1940860" cy="78027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EEDC139-D8C2-0C7C-8706-0E3CC56BBAA7}"/>
                </a:ext>
              </a:extLst>
            </p:cNvPr>
            <p:cNvSpPr/>
            <p:nvPr/>
          </p:nvSpPr>
          <p:spPr>
            <a:xfrm>
              <a:off x="1485315" y="1655470"/>
              <a:ext cx="800786" cy="12245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F01096A-BE3E-9BD3-6223-68252D12D43C}"/>
                </a:ext>
              </a:extLst>
            </p:cNvPr>
            <p:cNvSpPr/>
            <p:nvPr/>
          </p:nvSpPr>
          <p:spPr>
            <a:xfrm>
              <a:off x="345242" y="1731670"/>
              <a:ext cx="1940859" cy="703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CPW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3BDA63A-19AF-DAF2-18CD-E9F0A1EE7451}"/>
                </a:ext>
              </a:extLst>
            </p:cNvPr>
            <p:cNvSpPr/>
            <p:nvPr/>
          </p:nvSpPr>
          <p:spPr>
            <a:xfrm>
              <a:off x="345241" y="1655470"/>
              <a:ext cx="812671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3710B6C-C387-F857-7E6A-876F9050347B}"/>
                </a:ext>
              </a:extLst>
            </p:cNvPr>
            <p:cNvSpPr/>
            <p:nvPr/>
          </p:nvSpPr>
          <p:spPr>
            <a:xfrm>
              <a:off x="1245805" y="1655124"/>
              <a:ext cx="151615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2E9605-CEC6-8AB2-571C-F82060EF6BD6}"/>
              </a:ext>
            </a:extLst>
          </p:cNvPr>
          <p:cNvSpPr/>
          <p:nvPr/>
        </p:nvSpPr>
        <p:spPr>
          <a:xfrm>
            <a:off x="10847497" y="2597320"/>
            <a:ext cx="87893" cy="7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0587E2-B5AE-175E-2D1B-25ECF67A9ED8}"/>
              </a:ext>
            </a:extLst>
          </p:cNvPr>
          <p:cNvSpPr/>
          <p:nvPr/>
        </p:nvSpPr>
        <p:spPr>
          <a:xfrm>
            <a:off x="11087007" y="2590424"/>
            <a:ext cx="87893" cy="7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FB0DA40-F4A7-963F-D661-1FC1C93FC555}"/>
              </a:ext>
            </a:extLst>
          </p:cNvPr>
          <p:cNvSpPr/>
          <p:nvPr/>
        </p:nvSpPr>
        <p:spPr>
          <a:xfrm>
            <a:off x="10109114" y="5611861"/>
            <a:ext cx="1956375" cy="1825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5DB2A92-019E-BD92-E390-3BFBD25C6256}"/>
              </a:ext>
            </a:extLst>
          </p:cNvPr>
          <p:cNvGrpSpPr/>
          <p:nvPr/>
        </p:nvGrpSpPr>
        <p:grpSpPr>
          <a:xfrm>
            <a:off x="10108525" y="5442896"/>
            <a:ext cx="1941449" cy="1055197"/>
            <a:chOff x="4717672" y="1535603"/>
            <a:chExt cx="1941449" cy="105519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77DD925-EBD4-BD6C-D2C6-9B3FDCC717D0}"/>
                </a:ext>
              </a:extLst>
            </p:cNvPr>
            <p:cNvGrpSpPr/>
            <p:nvPr/>
          </p:nvGrpSpPr>
          <p:grpSpPr>
            <a:xfrm>
              <a:off x="4718261" y="1810871"/>
              <a:ext cx="1940860" cy="779929"/>
              <a:chOff x="941293" y="1810871"/>
              <a:chExt cx="1940860" cy="779929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FF82153-BA72-7C2B-6D2C-F4065720E7DF}"/>
                  </a:ext>
                </a:extLst>
              </p:cNvPr>
              <p:cNvSpPr/>
              <p:nvPr/>
            </p:nvSpPr>
            <p:spPr>
              <a:xfrm>
                <a:off x="941294" y="1887071"/>
                <a:ext cx="1940859" cy="7037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CPW</a:t>
                </a: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C703DE1-7E78-BE41-2E44-B311AF8E2A80}"/>
                  </a:ext>
                </a:extLst>
              </p:cNvPr>
              <p:cNvSpPr/>
              <p:nvPr/>
            </p:nvSpPr>
            <p:spPr>
              <a:xfrm>
                <a:off x="941293" y="1810871"/>
                <a:ext cx="812671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C1C42E3-AF55-6230-D3B3-AB3E8E1534E5}"/>
                  </a:ext>
                </a:extLst>
              </p:cNvPr>
              <p:cNvSpPr/>
              <p:nvPr/>
            </p:nvSpPr>
            <p:spPr>
              <a:xfrm>
                <a:off x="1841859" y="1810871"/>
                <a:ext cx="151615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843B71F-13BA-CB96-095A-87D435C6725B}"/>
                  </a:ext>
                </a:extLst>
              </p:cNvPr>
              <p:cNvSpPr/>
              <p:nvPr/>
            </p:nvSpPr>
            <p:spPr>
              <a:xfrm>
                <a:off x="2081367" y="1810871"/>
                <a:ext cx="800786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8D2148C-0BCF-0107-2E8A-630E209DE5E4}"/>
                </a:ext>
              </a:extLst>
            </p:cNvPr>
            <p:cNvSpPr/>
            <p:nvPr/>
          </p:nvSpPr>
          <p:spPr>
            <a:xfrm>
              <a:off x="4717672" y="1535603"/>
              <a:ext cx="1940859" cy="1689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</a:rPr>
                <a:t>Qchip</a:t>
              </a:r>
              <a:r>
                <a:rPr lang="en-US" sz="1400" b="1" dirty="0">
                  <a:solidFill>
                    <a:schemeClr val="bg1"/>
                  </a:solidFill>
                </a:rPr>
                <a:t> ground</a:t>
              </a:r>
            </a:p>
          </p:txBody>
        </p:sp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F8372C74-FDEB-925D-93CB-84FB5B486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856" y="730577"/>
            <a:ext cx="3129834" cy="263872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05F5F532-81D2-6ECA-645B-104DAC3CC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072" y="3643817"/>
            <a:ext cx="3129834" cy="290846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4F26F75-B671-D35A-8D3D-2E9DD9A9CF6D}"/>
              </a:ext>
            </a:extLst>
          </p:cNvPr>
          <p:cNvSpPr txBox="1"/>
          <p:nvPr/>
        </p:nvSpPr>
        <p:spPr>
          <a:xfrm>
            <a:off x="124496" y="-3055"/>
            <a:ext cx="6966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Planar chip 2D resonator </a:t>
            </a:r>
            <a:r>
              <a:rPr lang="en-US" sz="2400" b="1" dirty="0">
                <a:sym typeface="Wingdings" panose="05000000000000000000" pitchFamily="2" charset="2"/>
              </a:rPr>
              <a:t> </a:t>
            </a:r>
            <a:r>
              <a:rPr lang="en-US" sz="2400" b="1" dirty="0"/>
              <a:t>Flip chip 3D resonator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649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047712-DB4D-7FA4-58D1-254D54EC2DFF}"/>
                  </a:ext>
                </a:extLst>
              </p:cNvPr>
              <p:cNvSpPr txBox="1"/>
              <p:nvPr/>
            </p:nvSpPr>
            <p:spPr>
              <a:xfrm>
                <a:off x="105132" y="683316"/>
                <a:ext cx="42996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b="1" dirty="0"/>
                  <a:t>Why Bumps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Bond quantum &amp; control chip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Mechanical support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Galvanic connection to the respective ground planes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b="1" dirty="0"/>
                  <a:t>Bump condition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50~100/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100~200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𝑢𝑚</m:t>
                    </m:r>
                  </m:oMath>
                </a14:m>
                <a:r>
                  <a:rPr lang="en-US" dirty="0"/>
                  <a:t> spacing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Width=1.5*height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UBM thickness~10nm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047712-DB4D-7FA4-58D1-254D54EC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2" y="683316"/>
                <a:ext cx="4299600" cy="2862322"/>
              </a:xfrm>
              <a:prstGeom prst="rect">
                <a:avLst/>
              </a:prstGeom>
              <a:blipFill>
                <a:blip r:embed="rId2"/>
                <a:stretch>
                  <a:fillRect l="-1133" t="-1064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29DD932E-0D8B-FA6C-1C53-DCF82FE1B6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2"/>
          <a:stretch/>
        </p:blipFill>
        <p:spPr>
          <a:xfrm>
            <a:off x="68687" y="3733800"/>
            <a:ext cx="2690616" cy="25223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28D6E6-7425-945B-738F-3334450A2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5" t="3802" r="4380" b="341"/>
          <a:stretch/>
        </p:blipFill>
        <p:spPr>
          <a:xfrm>
            <a:off x="2809394" y="3733799"/>
            <a:ext cx="2995822" cy="2614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E4D107-0F74-E129-B009-05DBBCA98E75}"/>
              </a:ext>
            </a:extLst>
          </p:cNvPr>
          <p:cNvSpPr txBox="1"/>
          <p:nvPr/>
        </p:nvSpPr>
        <p:spPr>
          <a:xfrm>
            <a:off x="68687" y="45017"/>
            <a:ext cx="4236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Flip chip – Indium  Bumps</a:t>
            </a:r>
          </a:p>
        </p:txBody>
      </p:sp>
    </p:spTree>
    <p:extLst>
      <p:ext uri="{BB962C8B-B14F-4D97-AF65-F5344CB8AC3E}">
        <p14:creationId xmlns:p14="http://schemas.microsoft.com/office/powerpoint/2010/main" val="321853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D99EAAE-2AB1-8D54-E36E-22B97787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235" y="4780668"/>
            <a:ext cx="5791200" cy="2067049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085013D-D9AF-7FF4-B5AF-99E5BDC97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204979"/>
              </p:ext>
            </p:extLst>
          </p:nvPr>
        </p:nvGraphicFramePr>
        <p:xfrm>
          <a:off x="263910" y="3635128"/>
          <a:ext cx="5065607" cy="229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196">
                  <a:extLst>
                    <a:ext uri="{9D8B030D-6E8A-4147-A177-3AD203B41FA5}">
                      <a16:colId xmlns:a16="http://schemas.microsoft.com/office/drawing/2014/main" val="2263715055"/>
                    </a:ext>
                  </a:extLst>
                </a:gridCol>
                <a:gridCol w="861435">
                  <a:extLst>
                    <a:ext uri="{9D8B030D-6E8A-4147-A177-3AD203B41FA5}">
                      <a16:colId xmlns:a16="http://schemas.microsoft.com/office/drawing/2014/main" val="2157866886"/>
                    </a:ext>
                  </a:extLst>
                </a:gridCol>
                <a:gridCol w="1096224">
                  <a:extLst>
                    <a:ext uri="{9D8B030D-6E8A-4147-A177-3AD203B41FA5}">
                      <a16:colId xmlns:a16="http://schemas.microsoft.com/office/drawing/2014/main" val="2256892328"/>
                    </a:ext>
                  </a:extLst>
                </a:gridCol>
                <a:gridCol w="1565752">
                  <a:extLst>
                    <a:ext uri="{9D8B030D-6E8A-4147-A177-3AD203B41FA5}">
                      <a16:colId xmlns:a16="http://schemas.microsoft.com/office/drawing/2014/main" val="1716799902"/>
                    </a:ext>
                  </a:extLst>
                </a:gridCol>
              </a:tblGrid>
              <a:tr h="238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Qubit</a:t>
                      </a:r>
                    </a:p>
                    <a:p>
                      <a:pPr algn="ctr"/>
                      <a:r>
                        <a:rPr lang="en-US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Resonator(GHz)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Coupling g (MHz)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5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Planar chip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7.05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9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Flipchip_7um</a:t>
                      </a:r>
                      <a:br>
                        <a:rPr lang="en-US" dirty="0"/>
                      </a:br>
                      <a:r>
                        <a:rPr lang="en-US" dirty="0"/>
                        <a:t>Planar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8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Flipchip_7um</a:t>
                      </a:r>
                      <a:br>
                        <a:rPr lang="en-US" dirty="0"/>
                      </a:br>
                      <a:r>
                        <a:rPr lang="en-US" dirty="0"/>
                        <a:t>modification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5.88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7.20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18400"/>
                  </a:ext>
                </a:extLst>
              </a:tr>
            </a:tbl>
          </a:graphicData>
        </a:graphic>
      </p:graphicFrame>
      <p:sp>
        <p:nvSpPr>
          <p:cNvPr id="3" name="화살표: 왼쪽으로 구부러짐 2">
            <a:extLst>
              <a:ext uri="{FF2B5EF4-FFF2-40B4-BE49-F238E27FC236}">
                <a16:creationId xmlns:a16="http://schemas.microsoft.com/office/drawing/2014/main" id="{D0E72057-E506-D60C-6B76-BE31A791B063}"/>
              </a:ext>
            </a:extLst>
          </p:cNvPr>
          <p:cNvSpPr/>
          <p:nvPr/>
        </p:nvSpPr>
        <p:spPr>
          <a:xfrm>
            <a:off x="5475763" y="4417839"/>
            <a:ext cx="399956" cy="1299462"/>
          </a:xfrm>
          <a:prstGeom prst="curvedLeftArrow">
            <a:avLst>
              <a:gd name="adj1" fmla="val 25000"/>
              <a:gd name="adj2" fmla="val 50000"/>
              <a:gd name="adj3" fmla="val 1576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D22662D-FEB0-F5CE-6F2D-5CC4080D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422" y="264848"/>
            <a:ext cx="2889072" cy="29084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C238FC-6901-F67D-C979-BBFE73C05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54461"/>
            <a:ext cx="5832090" cy="18903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D39858-0043-76C6-2E7D-303288778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836" y="255557"/>
            <a:ext cx="2661533" cy="26440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552457-2A6C-D076-5FB2-6BB6E6771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202" y="3045288"/>
            <a:ext cx="4174208" cy="27176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EE2B746-817D-DA58-3277-4C85E409B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9790" y="621363"/>
            <a:ext cx="2770450" cy="264405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73EFF1-6FEF-BB3E-FB22-B7B5F98AA0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885"/>
          <a:stretch/>
        </p:blipFill>
        <p:spPr>
          <a:xfrm>
            <a:off x="167676" y="621364"/>
            <a:ext cx="2712453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2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D753B7-4451-A5EC-7A40-AAB45DD3D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10628"/>
              </p:ext>
            </p:extLst>
          </p:nvPr>
        </p:nvGraphicFramePr>
        <p:xfrm>
          <a:off x="303007" y="2454218"/>
          <a:ext cx="9544773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3458">
                  <a:extLst>
                    <a:ext uri="{9D8B030D-6E8A-4147-A177-3AD203B41FA5}">
                      <a16:colId xmlns:a16="http://schemas.microsoft.com/office/drawing/2014/main" val="3594406576"/>
                    </a:ext>
                  </a:extLst>
                </a:gridCol>
                <a:gridCol w="2470849">
                  <a:extLst>
                    <a:ext uri="{9D8B030D-6E8A-4147-A177-3AD203B41FA5}">
                      <a16:colId xmlns:a16="http://schemas.microsoft.com/office/drawing/2014/main" val="2441945020"/>
                    </a:ext>
                  </a:extLst>
                </a:gridCol>
                <a:gridCol w="2380227">
                  <a:extLst>
                    <a:ext uri="{9D8B030D-6E8A-4147-A177-3AD203B41FA5}">
                      <a16:colId xmlns:a16="http://schemas.microsoft.com/office/drawing/2014/main" val="414080030"/>
                    </a:ext>
                  </a:extLst>
                </a:gridCol>
                <a:gridCol w="2950239">
                  <a:extLst>
                    <a:ext uri="{9D8B030D-6E8A-4147-A177-3AD203B41FA5}">
                      <a16:colId xmlns:a16="http://schemas.microsoft.com/office/drawing/2014/main" val="3504414881"/>
                    </a:ext>
                  </a:extLst>
                </a:gridCol>
              </a:tblGrid>
              <a:tr h="456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Distance/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Bump O/X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Qubit 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Resonator(GHz)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Coupling g (MHz)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941625"/>
                  </a:ext>
                </a:extLst>
              </a:tr>
              <a:tr h="257670">
                <a:tc>
                  <a:txBody>
                    <a:bodyPr/>
                    <a:lstStyle/>
                    <a:p>
                      <a:r>
                        <a:rPr lang="en-US" dirty="0"/>
                        <a:t>6um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5.69/5.30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7.36/6.18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06748"/>
                  </a:ext>
                </a:extLst>
              </a:tr>
              <a:tr h="257670">
                <a:tc>
                  <a:txBody>
                    <a:bodyPr/>
                    <a:lstStyle/>
                    <a:p>
                      <a:r>
                        <a:rPr lang="en-US" dirty="0"/>
                        <a:t>7um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(3.3%)5.88/5.56(4.9%)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(2.1%)7.20/6.45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11.8%76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586114"/>
                  </a:ext>
                </a:extLst>
              </a:tr>
              <a:tr h="257670">
                <a:tc>
                  <a:txBody>
                    <a:bodyPr/>
                    <a:lstStyle/>
                    <a:p>
                      <a:r>
                        <a:rPr lang="en-US" dirty="0"/>
                        <a:t>8um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(2.6%)6.03/5.60(0.7%)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(1.4%)7.10/6.37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3.9%79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5092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A0C9903-B120-E70C-AF8D-5C1DAC84B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122905"/>
              </p:ext>
            </p:extLst>
          </p:nvPr>
        </p:nvGraphicFramePr>
        <p:xfrm>
          <a:off x="303007" y="4630693"/>
          <a:ext cx="7297942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050">
                  <a:extLst>
                    <a:ext uri="{9D8B030D-6E8A-4147-A177-3AD203B41FA5}">
                      <a16:colId xmlns:a16="http://schemas.microsoft.com/office/drawing/2014/main" val="3594406576"/>
                    </a:ext>
                  </a:extLst>
                </a:gridCol>
                <a:gridCol w="1889213">
                  <a:extLst>
                    <a:ext uri="{9D8B030D-6E8A-4147-A177-3AD203B41FA5}">
                      <a16:colId xmlns:a16="http://schemas.microsoft.com/office/drawing/2014/main" val="2441945020"/>
                    </a:ext>
                  </a:extLst>
                </a:gridCol>
                <a:gridCol w="1819924">
                  <a:extLst>
                    <a:ext uri="{9D8B030D-6E8A-4147-A177-3AD203B41FA5}">
                      <a16:colId xmlns:a16="http://schemas.microsoft.com/office/drawing/2014/main" val="414080030"/>
                    </a:ext>
                  </a:extLst>
                </a:gridCol>
                <a:gridCol w="2255755">
                  <a:extLst>
                    <a:ext uri="{9D8B030D-6E8A-4147-A177-3AD203B41FA5}">
                      <a16:colId xmlns:a16="http://schemas.microsoft.com/office/drawing/2014/main" val="3504414881"/>
                    </a:ext>
                  </a:extLst>
                </a:gridCol>
              </a:tblGrid>
              <a:tr h="4568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Distance/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Bump O/X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Qubit 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Resonator(GHz)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Coupling g (MHz)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941625"/>
                  </a:ext>
                </a:extLst>
              </a:tr>
              <a:tr h="257670">
                <a:tc>
                  <a:txBody>
                    <a:bodyPr/>
                    <a:lstStyle/>
                    <a:p>
                      <a:r>
                        <a:rPr lang="en-US" dirty="0"/>
                        <a:t>6um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06748"/>
                  </a:ext>
                </a:extLst>
              </a:tr>
              <a:tr h="257670">
                <a:tc>
                  <a:txBody>
                    <a:bodyPr/>
                    <a:lstStyle/>
                    <a:p>
                      <a:r>
                        <a:rPr lang="en-US" dirty="0"/>
                        <a:t>7um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586114"/>
                  </a:ext>
                </a:extLst>
              </a:tr>
              <a:tr h="257670">
                <a:tc>
                  <a:txBody>
                    <a:bodyPr/>
                    <a:lstStyle/>
                    <a:p>
                      <a:r>
                        <a:rPr lang="en-US" dirty="0"/>
                        <a:t>8um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50923"/>
                  </a:ext>
                </a:extLst>
              </a:tr>
              <a:tr h="2576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2135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053E4C-92FD-6216-8EBF-0E2AA781A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251327"/>
              </p:ext>
            </p:extLst>
          </p:nvPr>
        </p:nvGraphicFramePr>
        <p:xfrm>
          <a:off x="21097874" y="24050626"/>
          <a:ext cx="4480745" cy="21239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0853">
                  <a:extLst>
                    <a:ext uri="{9D8B030D-6E8A-4147-A177-3AD203B41FA5}">
                      <a16:colId xmlns:a16="http://schemas.microsoft.com/office/drawing/2014/main" val="3594406576"/>
                    </a:ext>
                  </a:extLst>
                </a:gridCol>
                <a:gridCol w="1224189">
                  <a:extLst>
                    <a:ext uri="{9D8B030D-6E8A-4147-A177-3AD203B41FA5}">
                      <a16:colId xmlns:a16="http://schemas.microsoft.com/office/drawing/2014/main" val="2441945020"/>
                    </a:ext>
                  </a:extLst>
                </a:gridCol>
                <a:gridCol w="1166593">
                  <a:extLst>
                    <a:ext uri="{9D8B030D-6E8A-4147-A177-3AD203B41FA5}">
                      <a16:colId xmlns:a16="http://schemas.microsoft.com/office/drawing/2014/main" val="414080030"/>
                    </a:ext>
                  </a:extLst>
                </a:gridCol>
                <a:gridCol w="1089110">
                  <a:extLst>
                    <a:ext uri="{9D8B030D-6E8A-4147-A177-3AD203B41FA5}">
                      <a16:colId xmlns:a16="http://schemas.microsoft.com/office/drawing/2014/main" val="3504414881"/>
                    </a:ext>
                  </a:extLst>
                </a:gridCol>
              </a:tblGrid>
              <a:tr h="5856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Qubit </a:t>
                      </a:r>
                    </a:p>
                    <a:p>
                      <a:pPr algn="ctr"/>
                      <a:r>
                        <a:rPr lang="en-US" sz="1000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Resonator</a:t>
                      </a:r>
                    </a:p>
                    <a:p>
                      <a:pPr algn="ctr"/>
                      <a:r>
                        <a:rPr lang="en-US" sz="1000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Coupling g (MHz)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941625"/>
                  </a:ext>
                </a:extLst>
              </a:tr>
              <a:tr h="3076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5um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5.42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7.58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766824"/>
                  </a:ext>
                </a:extLst>
              </a:tr>
              <a:tr h="3076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6um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5.69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7.36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06748"/>
                  </a:ext>
                </a:extLst>
              </a:tr>
              <a:tr h="3076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586114"/>
                  </a:ext>
                </a:extLst>
              </a:tr>
              <a:tr h="3076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50923"/>
                  </a:ext>
                </a:extLst>
              </a:tr>
              <a:tr h="30766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21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2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CAFF527-A45E-33FE-764A-90AEFA6BB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65870"/>
              </p:ext>
            </p:extLst>
          </p:nvPr>
        </p:nvGraphicFramePr>
        <p:xfrm>
          <a:off x="119270" y="913513"/>
          <a:ext cx="5490401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2883">
                  <a:extLst>
                    <a:ext uri="{9D8B030D-6E8A-4147-A177-3AD203B41FA5}">
                      <a16:colId xmlns:a16="http://schemas.microsoft.com/office/drawing/2014/main" val="3594406576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2441945020"/>
                    </a:ext>
                  </a:extLst>
                </a:gridCol>
                <a:gridCol w="1369168">
                  <a:extLst>
                    <a:ext uri="{9D8B030D-6E8A-4147-A177-3AD203B41FA5}">
                      <a16:colId xmlns:a16="http://schemas.microsoft.com/office/drawing/2014/main" val="414080030"/>
                    </a:ext>
                  </a:extLst>
                </a:gridCol>
                <a:gridCol w="1697054">
                  <a:extLst>
                    <a:ext uri="{9D8B030D-6E8A-4147-A177-3AD203B41FA5}">
                      <a16:colId xmlns:a16="http://schemas.microsoft.com/office/drawing/2014/main" val="3504414881"/>
                    </a:ext>
                  </a:extLst>
                </a:gridCol>
              </a:tblGrid>
              <a:tr h="3990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Qubit</a:t>
                      </a:r>
                    </a:p>
                    <a:p>
                      <a:pPr algn="ctr"/>
                      <a:r>
                        <a:rPr lang="en-US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Resonator(GHz)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Coupling g (MHz)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941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6um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6.04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106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58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450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1.72%/um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2.79%/um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11.84%/um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12135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7DD145-BA0F-BD65-8C72-A608905106C8}"/>
              </a:ext>
            </a:extLst>
          </p:cNvPr>
          <p:cNvSpPr txBox="1"/>
          <p:nvPr/>
        </p:nvSpPr>
        <p:spPr>
          <a:xfrm>
            <a:off x="119270" y="96921"/>
            <a:ext cx="4740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Parameter sensitivity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ADF8A4-76BD-E857-7C96-AF22930C02A1}"/>
              </a:ext>
            </a:extLst>
          </p:cNvPr>
          <p:cNvGrpSpPr/>
          <p:nvPr/>
        </p:nvGrpSpPr>
        <p:grpSpPr>
          <a:xfrm>
            <a:off x="-88210" y="3490188"/>
            <a:ext cx="14344650" cy="661720"/>
            <a:chOff x="-48453" y="3677579"/>
            <a:chExt cx="14344650" cy="6617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D97AFE-D8DE-D69D-2A5A-2EC7563499D6}"/>
                </a:ext>
              </a:extLst>
            </p:cNvPr>
            <p:cNvSpPr txBox="1"/>
            <p:nvPr/>
          </p:nvSpPr>
          <p:spPr>
            <a:xfrm>
              <a:off x="-48453" y="3816079"/>
              <a:ext cx="143446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US" sz="1600" b="0" i="0" u="sng" strike="noStrike" baseline="0" dirty="0">
                <a:latin typeface="CMR12"/>
              </a:endParaRPr>
            </a:p>
            <a:p>
              <a:pPr algn="l"/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Sandoko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Kosen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, Andreas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Wallraff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et al. Building Blocks of a Flip-Chip Integrated Superconducting Quantum Processor</a:t>
              </a:r>
              <a:endParaRPr lang="en-US" altLang="ko-KR" sz="1200" u="sng" dirty="0">
                <a:ea typeface="+mn-lt"/>
                <a:cs typeface="+mn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1CA169-D2F2-DD47-B8CE-96233B770BC3}"/>
                </a:ext>
              </a:extLst>
            </p:cNvPr>
            <p:cNvSpPr txBox="1"/>
            <p:nvPr/>
          </p:nvSpPr>
          <p:spPr>
            <a:xfrm>
              <a:off x="-48453" y="3677579"/>
              <a:ext cx="108771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1um variation in d results in a 2.6% variation in qubit self-capacitance, 12% in coupling strength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931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F355AD-3CAC-A8B5-371B-D7B5E28E730F}"/>
              </a:ext>
            </a:extLst>
          </p:cNvPr>
          <p:cNvSpPr txBox="1"/>
          <p:nvPr/>
        </p:nvSpPr>
        <p:spPr>
          <a:xfrm>
            <a:off x="1306856" y="3025346"/>
            <a:ext cx="79290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 sensitivity</a:t>
            </a:r>
          </a:p>
          <a:p>
            <a:r>
              <a:rPr lang="en-US" dirty="0" err="1"/>
              <a:t>Interchip</a:t>
            </a:r>
            <a:r>
              <a:rPr lang="en-US" dirty="0"/>
              <a:t> spacing d plays an important role in determining the device parameters</a:t>
            </a:r>
          </a:p>
          <a:p>
            <a:endParaRPr lang="en-US" dirty="0"/>
          </a:p>
          <a:p>
            <a:r>
              <a:rPr lang="en-US" dirty="0"/>
              <a:t>1um variation in d results in a 2.6% </a:t>
            </a:r>
            <a:r>
              <a:rPr lang="en-US" dirty="0" err="1"/>
              <a:t>varaiation</a:t>
            </a:r>
            <a:r>
              <a:rPr lang="en-US" dirty="0"/>
              <a:t> in qubit self-capacitance, 12% in 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Tilt </a:t>
            </a:r>
            <a:r>
              <a:rPr lang="en-US" dirty="0">
                <a:sym typeface="Wingdings" panose="05000000000000000000" pitchFamily="2" charset="2"/>
              </a:rPr>
              <a:t> component </a:t>
            </a:r>
            <a:r>
              <a:rPr lang="ko-KR" altLang="en-US" dirty="0">
                <a:sym typeface="Wingdings" panose="05000000000000000000" pitchFamily="2" charset="2"/>
              </a:rPr>
              <a:t>마다 </a:t>
            </a:r>
            <a:r>
              <a:rPr lang="en-US" altLang="ko-KR" dirty="0">
                <a:sym typeface="Wingdings" panose="05000000000000000000" pitchFamily="2" charset="2"/>
              </a:rPr>
              <a:t>shift in opposite direction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xy</a:t>
            </a:r>
            <a:r>
              <a:rPr lang="en-US" dirty="0"/>
              <a:t> misalignment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3D21C-4C70-2C39-877E-34C82B696075}"/>
              </a:ext>
            </a:extLst>
          </p:cNvPr>
          <p:cNvSpPr txBox="1"/>
          <p:nvPr/>
        </p:nvSpPr>
        <p:spPr>
          <a:xfrm>
            <a:off x="1186499" y="5046726"/>
            <a:ext cx="7796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titanium nitride under bump </a:t>
            </a:r>
            <a:r>
              <a:rPr lang="en-US" dirty="0" err="1"/>
              <a:t>metalization</a:t>
            </a:r>
            <a:r>
              <a:rPr lang="en-US" dirty="0"/>
              <a:t> (UBM) is used as a diffusion barrier between indium and aluminum as both are known to be very reactive metals</a:t>
            </a:r>
          </a:p>
          <a:p>
            <a:r>
              <a:rPr lang="en-US" dirty="0"/>
              <a:t>50-80nm titanium nitride film </a:t>
            </a:r>
          </a:p>
        </p:txBody>
      </p:sp>
    </p:spTree>
    <p:extLst>
      <p:ext uri="{BB962C8B-B14F-4D97-AF65-F5344CB8AC3E}">
        <p14:creationId xmlns:p14="http://schemas.microsoft.com/office/powerpoint/2010/main" val="307616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AF4463E-64C3-3D2E-C1FA-68F52130D694}"/>
              </a:ext>
            </a:extLst>
          </p:cNvPr>
          <p:cNvSpPr txBox="1"/>
          <p:nvPr/>
        </p:nvSpPr>
        <p:spPr>
          <a:xfrm>
            <a:off x="269521" y="724039"/>
            <a:ext cx="10913950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>
                <a:ea typeface="+mn-lt"/>
                <a:cs typeface="+mn-lt"/>
              </a:rPr>
              <a:t>Complex Circuit </a:t>
            </a:r>
            <a:r>
              <a:rPr lang="en-US" altLang="ko-KR" sz="2000" dirty="0">
                <a:ea typeface="+mn-lt"/>
                <a:cs typeface="+mn-lt"/>
                <a:sym typeface="Wingdings" panose="05000000000000000000" pitchFamily="2" charset="2"/>
              </a:rPr>
              <a:t> distribute components in different layer</a:t>
            </a:r>
          </a:p>
          <a:p>
            <a:r>
              <a:rPr lang="en-US" altLang="ko-KR" sz="1600" dirty="0"/>
              <a:t>Challenge of routing complex control wiring and readout circuitry </a:t>
            </a:r>
          </a:p>
          <a:p>
            <a:r>
              <a:rPr lang="en-US" altLang="ko-KR" sz="1600" dirty="0"/>
              <a:t>(e.g. </a:t>
            </a:r>
            <a:r>
              <a:rPr lang="en-US" altLang="ko-KR" sz="1600" dirty="0" err="1"/>
              <a:t>Xmon</a:t>
            </a:r>
            <a:r>
              <a:rPr lang="en-US" altLang="ko-KR" sz="1600" dirty="0"/>
              <a:t> : readout resonator, XY control, Z control, coupler) </a:t>
            </a:r>
            <a:endParaRPr lang="ko-KR" sz="1600" dirty="0"/>
          </a:p>
          <a:p>
            <a:pPr marL="342900" indent="-342900">
              <a:buAutoNum type="arabicPeriod"/>
            </a:pPr>
            <a:endParaRPr lang="ko-KR" sz="20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20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20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20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2000" dirty="0">
              <a:ea typeface="+mn-lt"/>
              <a:cs typeface="+mn-lt"/>
            </a:endParaRPr>
          </a:p>
          <a:p>
            <a:pPr algn="l"/>
            <a:r>
              <a:rPr lang="en-US" altLang="ko-KR" sz="2000" dirty="0">
                <a:ea typeface="+mn-lt"/>
                <a:cs typeface="+mn-lt"/>
              </a:rPr>
              <a:t>2. Independent Fabrication</a:t>
            </a:r>
            <a:br>
              <a:rPr lang="en-US" altLang="ko-KR" dirty="0">
                <a:latin typeface="CMR12"/>
                <a:ea typeface="+mn-lt"/>
                <a:cs typeface="+mn-lt"/>
              </a:rPr>
            </a:br>
            <a:r>
              <a:rPr lang="en-US" sz="1600" b="0" i="0" u="none" strike="noStrike" baseline="0" dirty="0">
                <a:latin typeface="CMR12"/>
              </a:rPr>
              <a:t>A </a:t>
            </a:r>
            <a:r>
              <a:rPr lang="en-US" sz="1600" b="1" i="0" u="none" strike="noStrike" baseline="0" dirty="0">
                <a:solidFill>
                  <a:schemeClr val="accent1"/>
                </a:solidFill>
                <a:latin typeface="CMR12"/>
              </a:rPr>
              <a:t>pristine qubit chip </a:t>
            </a:r>
            <a:r>
              <a:rPr lang="en-US" sz="1600" b="0" i="0" u="none" strike="noStrike" baseline="0" dirty="0">
                <a:latin typeface="CMR12"/>
              </a:rPr>
              <a:t>with only high coherence materials + </a:t>
            </a:r>
            <a:r>
              <a:rPr lang="en-US" sz="1600" dirty="0">
                <a:latin typeface="CMR12"/>
              </a:rPr>
              <a:t>A</a:t>
            </a:r>
            <a:r>
              <a:rPr lang="en-US" sz="1600" b="0" i="0" u="none" strike="noStrike" baseline="0" dirty="0">
                <a:latin typeface="CMR12"/>
              </a:rPr>
              <a:t> </a:t>
            </a:r>
            <a:r>
              <a:rPr lang="en-US" sz="1600" b="1" i="0" u="none" strike="noStrike" baseline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MR12"/>
              </a:rPr>
              <a:t>dense wiring chip </a:t>
            </a:r>
            <a:r>
              <a:rPr lang="en-US" sz="1600" b="0" i="0" u="none" strike="noStrike" baseline="0" dirty="0">
                <a:latin typeface="CMR12"/>
              </a:rPr>
              <a:t>that allows for lossy dielectrics.</a:t>
            </a:r>
            <a:r>
              <a:rPr lang="en-US" altLang="ko-KR" dirty="0">
                <a:ea typeface="+mn-lt"/>
                <a:cs typeface="+mn-lt"/>
              </a:rPr>
              <a:t> </a:t>
            </a:r>
            <a:br>
              <a:rPr lang="en-US" altLang="ko-KR" dirty="0">
                <a:ea typeface="+mn-lt"/>
                <a:cs typeface="+mn-lt"/>
              </a:rPr>
            </a:br>
            <a:r>
              <a:rPr lang="en-US" altLang="ko-KR" dirty="0">
                <a:ea typeface="+mn-lt"/>
                <a:cs typeface="+mn-lt"/>
              </a:rPr>
              <a:t>In</a:t>
            </a:r>
            <a:r>
              <a:rPr lang="en-US" sz="1600" b="0" i="0" u="none" strike="noStrike" baseline="0" dirty="0">
                <a:latin typeface="CMR12"/>
              </a:rPr>
              <a:t>tegration of  </a:t>
            </a:r>
            <a:r>
              <a:rPr lang="en-US" sz="1600" b="0" i="0" strike="noStrike" baseline="0" dirty="0">
                <a:solidFill>
                  <a:schemeClr val="accent1">
                    <a:lumMod val="75000"/>
                  </a:schemeClr>
                </a:solidFill>
                <a:latin typeface="CMR12"/>
              </a:rPr>
              <a:t>high-coherence qubit device </a:t>
            </a:r>
            <a:r>
              <a:rPr lang="en-US" sz="1600" b="0" i="0" u="none" strike="noStrike" baseline="0" dirty="0">
                <a:latin typeface="CMR12"/>
              </a:rPr>
              <a:t>with a </a:t>
            </a:r>
            <a:r>
              <a:rPr lang="en-US" sz="16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MR12"/>
              </a:rPr>
              <a:t>dense, multi-layer, signal-routing device </a:t>
            </a:r>
            <a:r>
              <a:rPr lang="en-US" sz="1600" b="0" i="0" u="none" strike="noStrike" baseline="0" dirty="0">
                <a:latin typeface="CMR12"/>
                <a:sym typeface="Wingdings" panose="05000000000000000000" pitchFamily="2" charset="2"/>
              </a:rPr>
              <a:t> hybrid device</a:t>
            </a:r>
            <a:br>
              <a:rPr lang="en-US" sz="1600" b="0" i="0" u="none" strike="noStrike" baseline="0" dirty="0">
                <a:latin typeface="CMR12"/>
              </a:rPr>
            </a:br>
            <a:r>
              <a:rPr lang="en-US" sz="1600" b="0" i="0" u="none" strike="noStrike" baseline="0" dirty="0">
                <a:latin typeface="CMR12"/>
              </a:rPr>
              <a:t>Integration of </a:t>
            </a:r>
            <a:r>
              <a:rPr lang="en-US" sz="1600" b="0" i="0" u="sng" strike="noStrike" baseline="0" dirty="0">
                <a:latin typeface="CMR12"/>
              </a:rPr>
              <a:t>incompatible fabrication processes. </a:t>
            </a:r>
          </a:p>
          <a:p>
            <a:pPr algn="l"/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       - Foxen B, </a:t>
            </a:r>
            <a:r>
              <a:rPr lang="en-US" sz="12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Mutus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JY, Lucero E, et al. Qubit compatible superconducting interconnects. </a:t>
            </a:r>
            <a:endParaRPr lang="en-US" altLang="ko-KR" sz="1200" u="sng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2000" dirty="0">
              <a:ea typeface="+mn-lt"/>
              <a:cs typeface="+mn-lt"/>
            </a:endParaRPr>
          </a:p>
          <a:p>
            <a:endParaRPr lang="en-US" altLang="ko-KR" sz="2000" dirty="0">
              <a:ea typeface="+mn-lt"/>
              <a:cs typeface="+mn-lt"/>
            </a:endParaRPr>
          </a:p>
          <a:p>
            <a:pPr algn="l"/>
            <a:endParaRPr lang="ko-KR" alt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7559AE-F53D-2FBC-4C0F-209472A9CF24}"/>
              </a:ext>
            </a:extLst>
          </p:cNvPr>
          <p:cNvSpPr txBox="1">
            <a:spLocks/>
          </p:cNvSpPr>
          <p:nvPr/>
        </p:nvSpPr>
        <p:spPr>
          <a:xfrm>
            <a:off x="153295" y="45304"/>
            <a:ext cx="10325000" cy="45634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</a:rPr>
              <a:t>Why </a:t>
            </a:r>
            <a:r>
              <a:rPr lang="en-US" sz="2800" b="1" dirty="0" err="1">
                <a:solidFill>
                  <a:schemeClr val="tx1"/>
                </a:solidFill>
              </a:rPr>
              <a:t>Filp</a:t>
            </a:r>
            <a:r>
              <a:rPr lang="en-US" sz="2800" b="1" dirty="0">
                <a:solidFill>
                  <a:schemeClr val="tx1"/>
                </a:solidFill>
              </a:rPr>
              <a:t>-Chip</a:t>
            </a:r>
            <a:endParaRPr lang="en-SA" sz="28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54ED8-C5E8-F7CD-08F1-12CCBEB5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</a:t>
            </a:fld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0FDB7D7-53EA-50BD-F600-6C2B040B7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24844"/>
            <a:ext cx="1040755" cy="24698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  <a:scene3d>
            <a:camera prst="isometricOffAxis1Top"/>
            <a:lightRig rig="threePt" dir="t">
              <a:rot lat="0" lon="0" rev="16200000"/>
            </a:lightRig>
          </a:scene3d>
          <a:sp3d>
            <a:bevelT w="0" h="254000"/>
            <a:extrusionClr>
              <a:schemeClr val="accent1">
                <a:lumMod val="60000"/>
                <a:lumOff val="40000"/>
              </a:schemeClr>
            </a:extrusion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9010BD-1697-682B-88B2-AF6D9A8C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046" y="4533667"/>
            <a:ext cx="960075" cy="1568789"/>
          </a:xfrm>
          <a:prstGeom prst="rect">
            <a:avLst/>
          </a:prstGeom>
          <a:ln>
            <a:solidFill>
              <a:srgbClr val="00B050"/>
            </a:solidFill>
          </a:ln>
          <a:scene3d>
            <a:camera prst="isometricOffAxis1Top"/>
            <a:lightRig rig="threePt" dir="t">
              <a:rot lat="0" lon="0" rev="600000"/>
            </a:lightRig>
          </a:scene3d>
          <a:sp3d>
            <a:bevelT w="0" h="254000"/>
            <a:extrusionClr>
              <a:schemeClr val="accent6">
                <a:lumMod val="75000"/>
              </a:schemeClr>
            </a:extrusion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C559A0-1626-88B6-4AC3-8371C5561A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6"/>
          <a:stretch/>
        </p:blipFill>
        <p:spPr>
          <a:xfrm>
            <a:off x="421314" y="1732014"/>
            <a:ext cx="1469148" cy="140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1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81306F-DB41-E907-822F-47E5EE4D3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0" r="9228"/>
          <a:stretch/>
        </p:blipFill>
        <p:spPr>
          <a:xfrm>
            <a:off x="0" y="46901"/>
            <a:ext cx="5548885" cy="31163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0ABF3A-58B2-7715-FA02-1A928B2BA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3" t="4153" r="2867" b="2582"/>
          <a:stretch/>
        </p:blipFill>
        <p:spPr>
          <a:xfrm>
            <a:off x="238715" y="4019359"/>
            <a:ext cx="5975890" cy="27479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E7937B-BAAB-1426-27D6-73CBE6D3E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6" t="9015" r="6970" b="3599"/>
          <a:stretch/>
        </p:blipFill>
        <p:spPr>
          <a:xfrm>
            <a:off x="6277320" y="3028138"/>
            <a:ext cx="5914680" cy="3739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92CA29-E0E3-3C53-73F9-383AD3ECFCAC}"/>
                  </a:ext>
                </a:extLst>
              </p:cNvPr>
              <p:cNvSpPr txBox="1"/>
              <p:nvPr/>
            </p:nvSpPr>
            <p:spPr>
              <a:xfrm>
                <a:off x="348331" y="2960820"/>
                <a:ext cx="606003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1200" dirty="0"/>
                  <a:t>Target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br>
                  <a:rPr lang="en-US" sz="12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7.8±0.8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𝑢𝑚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1.7±1.0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𝑢𝑚</m:t>
                    </m:r>
                  </m:oMath>
                </a14:m>
                <a:r>
                  <a:rPr lang="en-US" sz="1200" b="0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1200" dirty="0"/>
                  <a:t>Indium bump bonding 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1200" dirty="0"/>
                  <a:t>Q(Si):12*12 C(Si):14.3*14.3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1200" dirty="0"/>
                  <a:t>Capacitive &amp; Galvanic coupling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92CA29-E0E3-3C53-73F9-383AD3ECF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1" y="2960820"/>
                <a:ext cx="6060038" cy="1015663"/>
              </a:xfrm>
              <a:prstGeom prst="rect">
                <a:avLst/>
              </a:prstGeom>
              <a:blipFill>
                <a:blip r:embed="rId5"/>
                <a:stretch>
                  <a:fillRect b="-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78DC4668-7D13-E902-EBA8-FDE46B75D2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5" t="6561" r="8899" b="8308"/>
          <a:stretch/>
        </p:blipFill>
        <p:spPr>
          <a:xfrm>
            <a:off x="6505452" y="334502"/>
            <a:ext cx="5686548" cy="19146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7AEAEA-4579-7B05-1C14-9841CE2A6AA1}"/>
              </a:ext>
            </a:extLst>
          </p:cNvPr>
          <p:cNvSpPr txBox="1"/>
          <p:nvPr/>
        </p:nvSpPr>
        <p:spPr>
          <a:xfrm>
            <a:off x="6396506" y="253285"/>
            <a:ext cx="8988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 qubit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CE8E-992F-46EB-0802-2FD104603238}"/>
              </a:ext>
            </a:extLst>
          </p:cNvPr>
          <p:cNvSpPr txBox="1"/>
          <p:nvPr/>
        </p:nvSpPr>
        <p:spPr>
          <a:xfrm>
            <a:off x="6396505" y="2526406"/>
            <a:ext cx="8988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 qubit</a:t>
            </a:r>
          </a:p>
        </p:txBody>
      </p:sp>
    </p:spTree>
    <p:extLst>
      <p:ext uri="{BB962C8B-B14F-4D97-AF65-F5344CB8AC3E}">
        <p14:creationId xmlns:p14="http://schemas.microsoft.com/office/powerpoint/2010/main" val="414418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49BB5B-C6F2-8298-C685-425960158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97"/>
          <a:stretch/>
        </p:blipFill>
        <p:spPr>
          <a:xfrm>
            <a:off x="3985312" y="2428348"/>
            <a:ext cx="2765054" cy="1226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AF6C5C-678F-072E-D205-DFCBC9610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6" y="247344"/>
            <a:ext cx="6882066" cy="2002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8E76A6-D8BB-27A0-B602-05A42D7CA7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9"/>
          <a:stretch/>
        </p:blipFill>
        <p:spPr>
          <a:xfrm>
            <a:off x="6706154" y="0"/>
            <a:ext cx="5485846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B4056B-5676-E007-7A50-8BCB6358D571}"/>
                  </a:ext>
                </a:extLst>
              </p:cNvPr>
              <p:cNvSpPr txBox="1"/>
              <p:nvPr/>
            </p:nvSpPr>
            <p:spPr>
              <a:xfrm>
                <a:off x="171387" y="2352541"/>
                <a:ext cx="32798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1400" dirty="0"/>
                  <a:t>No Bonding -&gt; dried PR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1400" dirty="0"/>
                  <a:t>Inductive coupling (control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1400" dirty="0"/>
                  <a:t>Inductive : weak dependence 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/>
                  <a:t> : robust to fab and assembly variation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B4056B-5676-E007-7A50-8BCB6358D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87" y="2352541"/>
                <a:ext cx="3279820" cy="954107"/>
              </a:xfrm>
              <a:prstGeom prst="rect">
                <a:avLst/>
              </a:prstGeom>
              <a:blipFill>
                <a:blip r:embed="rId5"/>
                <a:stretch>
                  <a:fillRect l="-186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ACECB18-6917-EFE0-67C1-4A839D45F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123" y="3338763"/>
            <a:ext cx="4455355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07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F81713-E097-5770-7080-165C0E72F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1"/>
          <a:stretch/>
        </p:blipFill>
        <p:spPr>
          <a:xfrm>
            <a:off x="92487" y="0"/>
            <a:ext cx="7322623" cy="24025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9D6CD0-B745-637E-7638-70E63E79A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" t="5826" r="4512" b="36551"/>
          <a:stretch/>
        </p:blipFill>
        <p:spPr>
          <a:xfrm>
            <a:off x="92487" y="2512390"/>
            <a:ext cx="6304138" cy="3540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C5FC4C-0177-912B-A3FE-E0CDADAB2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t="63674" r="4513" b="3318"/>
          <a:stretch/>
        </p:blipFill>
        <p:spPr>
          <a:xfrm>
            <a:off x="6501196" y="2671416"/>
            <a:ext cx="5690804" cy="1850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BF6BC-C9A3-0539-82D0-728CF526B0ED}"/>
              </a:ext>
            </a:extLst>
          </p:cNvPr>
          <p:cNvSpPr txBox="1"/>
          <p:nvPr/>
        </p:nvSpPr>
        <p:spPr>
          <a:xfrm>
            <a:off x="6624430" y="4840357"/>
            <a:ext cx="3796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 as an adhesive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Inductive &amp; Capacitive &amp; Galvanic  </a:t>
            </a:r>
          </a:p>
        </p:txBody>
      </p:sp>
    </p:spTree>
    <p:extLst>
      <p:ext uri="{BB962C8B-B14F-4D97-AF65-F5344CB8AC3E}">
        <p14:creationId xmlns:p14="http://schemas.microsoft.com/office/powerpoint/2010/main" val="240852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636A75-B28E-7455-8211-4E40367E31D4}"/>
                  </a:ext>
                </a:extLst>
              </p:cNvPr>
              <p:cNvSpPr txBox="1"/>
              <p:nvPr/>
            </p:nvSpPr>
            <p:spPr>
              <a:xfrm>
                <a:off x="93426" y="326243"/>
                <a:ext cx="11903312" cy="680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400" b="1" dirty="0" err="1"/>
                  <a:t>Interchip</a:t>
                </a:r>
                <a:r>
                  <a:rPr lang="en-US" sz="2400" b="1" dirty="0"/>
                  <a:t> distance (5~10um)</a:t>
                </a:r>
                <a:br>
                  <a:rPr lang="en-US" dirty="0"/>
                </a:br>
                <a:r>
                  <a:rPr lang="en-US" dirty="0"/>
                  <a:t>- at least 2um : too close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 err="1">
                    <a:sym typeface="Wingdings" panose="05000000000000000000" pitchFamily="2" charset="2"/>
                  </a:rPr>
                  <a:t>cpw</a:t>
                </a:r>
                <a:r>
                  <a:rPr lang="en-US" dirty="0">
                    <a:sym typeface="Wingdings" panose="05000000000000000000" pitchFamily="2" charset="2"/>
                  </a:rPr>
                  <a:t> impedance</a:t>
                </a:r>
                <a:r>
                  <a:rPr lang="en-US" altLang="ko-KR" dirty="0">
                    <a:sym typeface="Wingdings" panose="05000000000000000000" pitchFamily="2" charset="2"/>
                  </a:rPr>
                  <a:t> change by the </a:t>
                </a:r>
                <a:r>
                  <a:rPr lang="en-US" altLang="ko-KR" dirty="0" err="1">
                    <a:sym typeface="Wingdings" panose="05000000000000000000" pitchFamily="2" charset="2"/>
                  </a:rPr>
                  <a:t>Qchip</a:t>
                </a:r>
                <a:r>
                  <a:rPr lang="en-US" altLang="ko-KR" dirty="0">
                    <a:sym typeface="Wingdings" panose="05000000000000000000" pitchFamily="2" charset="2"/>
                  </a:rPr>
                  <a:t> ground plane</a:t>
                </a:r>
                <a:br>
                  <a:rPr lang="en-US" altLang="ko-KR" dirty="0">
                    <a:sym typeface="Wingdings" panose="05000000000000000000" pitchFamily="2" charset="2"/>
                  </a:rPr>
                </a:br>
                <a:r>
                  <a:rPr lang="en-US" altLang="ko-KR" dirty="0">
                    <a:sym typeface="Wingdings" panose="05000000000000000000" pitchFamily="2" charset="2"/>
                  </a:rPr>
                  <a:t>                                            smooth impedance transition under the edge of the top chip</a:t>
                </a:r>
                <a:br>
                  <a:rPr lang="en-US" altLang="ko-KR" dirty="0">
                    <a:sym typeface="Wingdings" panose="05000000000000000000" pitchFamily="2" charset="2"/>
                  </a:rPr>
                </a:br>
                <a:r>
                  <a:rPr lang="en-US" altLang="ko-KR" dirty="0">
                    <a:sym typeface="Wingdings" panose="05000000000000000000" pitchFamily="2" charset="2"/>
                  </a:rPr>
                  <a:t>- less than 10um               Capacitive effect dramatically depend on the distance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b="1" dirty="0">
                    <a:sym typeface="Wingdings" panose="05000000000000000000" pitchFamily="2" charset="2"/>
                  </a:rPr>
                  <a:t>Chip size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       - </a:t>
                </a:r>
                <a:r>
                  <a:rPr lang="en-US" sz="1600" dirty="0">
                    <a:sym typeface="Wingdings" panose="05000000000000000000" pitchFamily="2" charset="2"/>
                  </a:rPr>
                  <a:t>Q chip : 2mm*2mm,  C chip : 3mm*3mm</a:t>
                </a:r>
              </a:p>
              <a:p>
                <a:endParaRPr lang="en-US" sz="1600" dirty="0">
                  <a:sym typeface="Wingdings" panose="05000000000000000000" pitchFamily="2" charset="2"/>
                </a:endParaRPr>
              </a:p>
              <a:p>
                <a:pPr marL="342900" indent="-342900">
                  <a:buAutoNum type="arabicPeriod" startAt="3"/>
                </a:pPr>
                <a:r>
                  <a:rPr lang="en-US" sz="2400" b="1" dirty="0">
                    <a:sym typeface="Wingdings" panose="05000000000000000000" pitchFamily="2" charset="2"/>
                  </a:rPr>
                  <a:t>Bump condition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50~100/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180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100~200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𝑢𝑚</m:t>
                    </m:r>
                  </m:oMath>
                </a14:m>
                <a:r>
                  <a:rPr lang="en-US" dirty="0"/>
                  <a:t> spacing </a:t>
                </a:r>
                <a:r>
                  <a:rPr lang="en-US" dirty="0">
                    <a:sym typeface="Wingdings" panose="05000000000000000000" pitchFamily="2" charset="2"/>
                  </a:rPr>
                  <a:t>100um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Width=1.5*height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UBM thickness~10nm</a:t>
                </a:r>
              </a:p>
              <a:p>
                <a:endParaRPr lang="en-US" sz="2400" b="1" dirty="0">
                  <a:sym typeface="Wingdings" panose="05000000000000000000" pitchFamily="2" charset="2"/>
                </a:endParaRPr>
              </a:p>
              <a:p>
                <a:pPr marL="342900" indent="-342900">
                  <a:buAutoNum type="arabicPeriod" startAt="3"/>
                </a:pP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636A75-B28E-7455-8211-4E40367E3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6" y="326243"/>
                <a:ext cx="11903312" cy="6801862"/>
              </a:xfrm>
              <a:prstGeom prst="rect">
                <a:avLst/>
              </a:prstGeom>
              <a:blipFill>
                <a:blip r:embed="rId2"/>
                <a:stretch>
                  <a:fillRect l="-819" t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A5198CA6-20F6-FC0B-5D65-23E7E12405E8}"/>
              </a:ext>
            </a:extLst>
          </p:cNvPr>
          <p:cNvGrpSpPr/>
          <p:nvPr/>
        </p:nvGrpSpPr>
        <p:grpSpPr>
          <a:xfrm>
            <a:off x="566739" y="1574760"/>
            <a:ext cx="6324599" cy="2406690"/>
            <a:chOff x="261939" y="1558345"/>
            <a:chExt cx="7691437" cy="31565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BDB3DAC-C201-1ABD-1FAE-7ECEB3E04663}"/>
                </a:ext>
              </a:extLst>
            </p:cNvPr>
            <p:cNvSpPr/>
            <p:nvPr/>
          </p:nvSpPr>
          <p:spPr>
            <a:xfrm>
              <a:off x="261939" y="1558345"/>
              <a:ext cx="7691437" cy="31565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B57081-B370-AE99-3A91-F2461E3F1BA2}"/>
                </a:ext>
              </a:extLst>
            </p:cNvPr>
            <p:cNvGrpSpPr/>
            <p:nvPr/>
          </p:nvGrpSpPr>
          <p:grpSpPr>
            <a:xfrm>
              <a:off x="347282" y="1558345"/>
              <a:ext cx="3871544" cy="3096202"/>
              <a:chOff x="549051" y="1167686"/>
              <a:chExt cx="3871544" cy="3096202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F0EB3D0-0369-69A0-51DA-35976AED0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3207" b="2120"/>
              <a:stretch/>
            </p:blipFill>
            <p:spPr>
              <a:xfrm>
                <a:off x="549051" y="1167686"/>
                <a:ext cx="3871544" cy="3096202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BDFAE32-2816-27B6-E4BA-AB667C08D249}"/>
                  </a:ext>
                </a:extLst>
              </p:cNvPr>
              <p:cNvSpPr/>
              <p:nvPr/>
            </p:nvSpPr>
            <p:spPr>
              <a:xfrm>
                <a:off x="1798982" y="3559956"/>
                <a:ext cx="685841" cy="453235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A6D883D-A8D8-D7B9-858A-0D0B011C1AFB}"/>
                  </a:ext>
                </a:extLst>
              </p:cNvPr>
              <p:cNvSpPr/>
              <p:nvPr/>
            </p:nvSpPr>
            <p:spPr>
              <a:xfrm>
                <a:off x="2313904" y="1262132"/>
                <a:ext cx="815662" cy="2060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513F1BF-2ED1-19AB-6A85-10F363BAB5B0}"/>
                  </a:ext>
                </a:extLst>
              </p:cNvPr>
              <p:cNvSpPr/>
              <p:nvPr/>
            </p:nvSpPr>
            <p:spPr>
              <a:xfrm>
                <a:off x="800539" y="1262131"/>
                <a:ext cx="363255" cy="197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61D0D8F-FC3A-AAA8-413A-2344CC56B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62" t="3384" r="2406"/>
            <a:stretch/>
          </p:blipFill>
          <p:spPr>
            <a:xfrm>
              <a:off x="4270220" y="1605896"/>
              <a:ext cx="3622235" cy="306142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CD551CE-33E9-439D-0069-D41D6CF3A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22"/>
          <a:stretch/>
        </p:blipFill>
        <p:spPr>
          <a:xfrm>
            <a:off x="3820452" y="4988103"/>
            <a:ext cx="1646636" cy="1543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0971B0-C7F8-8F6F-9095-2E0AEF4E48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5" t="3802" r="4380" b="341"/>
          <a:stretch/>
        </p:blipFill>
        <p:spPr>
          <a:xfrm>
            <a:off x="5541835" y="4988102"/>
            <a:ext cx="1768719" cy="154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97049F-D961-EF36-ED62-25F84738AC54}"/>
              </a:ext>
            </a:extLst>
          </p:cNvPr>
          <p:cNvGrpSpPr/>
          <p:nvPr/>
        </p:nvGrpSpPr>
        <p:grpSpPr>
          <a:xfrm>
            <a:off x="5186146" y="3938294"/>
            <a:ext cx="1980031" cy="995561"/>
            <a:chOff x="4718261" y="1595239"/>
            <a:chExt cx="1980031" cy="99556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C8216FC-FE79-C723-5157-8BAD7257D85A}"/>
                </a:ext>
              </a:extLst>
            </p:cNvPr>
            <p:cNvGrpSpPr/>
            <p:nvPr/>
          </p:nvGrpSpPr>
          <p:grpSpPr>
            <a:xfrm>
              <a:off x="4718261" y="1810871"/>
              <a:ext cx="1940860" cy="779929"/>
              <a:chOff x="941293" y="1810871"/>
              <a:chExt cx="1940860" cy="779929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940BD39-BDE7-EA6C-0478-FA05FABEA2E9}"/>
                  </a:ext>
                </a:extLst>
              </p:cNvPr>
              <p:cNvSpPr/>
              <p:nvPr/>
            </p:nvSpPr>
            <p:spPr>
              <a:xfrm>
                <a:off x="941294" y="1887071"/>
                <a:ext cx="1940859" cy="7037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CPW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0336FB0-9076-E9D7-2090-26B2F3E728C2}"/>
                  </a:ext>
                </a:extLst>
              </p:cNvPr>
              <p:cNvSpPr/>
              <p:nvPr/>
            </p:nvSpPr>
            <p:spPr>
              <a:xfrm>
                <a:off x="941293" y="1810871"/>
                <a:ext cx="812671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0C41D2DD-428A-2346-A290-8141826D514E}"/>
                  </a:ext>
                </a:extLst>
              </p:cNvPr>
              <p:cNvSpPr/>
              <p:nvPr/>
            </p:nvSpPr>
            <p:spPr>
              <a:xfrm>
                <a:off x="1841859" y="1810871"/>
                <a:ext cx="151615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2CB932D-25BA-DCD2-9238-BA9BF399ED59}"/>
                  </a:ext>
                </a:extLst>
              </p:cNvPr>
              <p:cNvSpPr/>
              <p:nvPr/>
            </p:nvSpPr>
            <p:spPr>
              <a:xfrm>
                <a:off x="2081367" y="1810871"/>
                <a:ext cx="800786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2E4AF6C-FBC9-955D-1222-48C3BFD3CD58}"/>
                </a:ext>
              </a:extLst>
            </p:cNvPr>
            <p:cNvSpPr/>
            <p:nvPr/>
          </p:nvSpPr>
          <p:spPr>
            <a:xfrm>
              <a:off x="4737848" y="1595239"/>
              <a:ext cx="1960444" cy="1689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</a:rPr>
                <a:t>Qchip</a:t>
              </a:r>
              <a:r>
                <a:rPr lang="en-US" sz="1400" b="1" dirty="0">
                  <a:solidFill>
                    <a:schemeClr val="bg1"/>
                  </a:solidFill>
                </a:rPr>
                <a:t> ground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042C3D-D0F5-B656-93FE-6103DE98BC29}"/>
              </a:ext>
            </a:extLst>
          </p:cNvPr>
          <p:cNvGrpSpPr/>
          <p:nvPr/>
        </p:nvGrpSpPr>
        <p:grpSpPr>
          <a:xfrm>
            <a:off x="7214899" y="3878658"/>
            <a:ext cx="1980031" cy="1055197"/>
            <a:chOff x="4718261" y="1535603"/>
            <a:chExt cx="1980031" cy="105519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C1569A3-B9C8-6108-DA49-4046ED91FB1A}"/>
                </a:ext>
              </a:extLst>
            </p:cNvPr>
            <p:cNvGrpSpPr/>
            <p:nvPr/>
          </p:nvGrpSpPr>
          <p:grpSpPr>
            <a:xfrm>
              <a:off x="4718261" y="1810871"/>
              <a:ext cx="1940860" cy="779929"/>
              <a:chOff x="941293" y="1810871"/>
              <a:chExt cx="1940860" cy="779929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63E1139-D34B-3AF5-244C-325392EFC2CB}"/>
                  </a:ext>
                </a:extLst>
              </p:cNvPr>
              <p:cNvSpPr/>
              <p:nvPr/>
            </p:nvSpPr>
            <p:spPr>
              <a:xfrm>
                <a:off x="941294" y="1887071"/>
                <a:ext cx="1940859" cy="7037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CPW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EB432D0-76B2-5B52-BFB0-BB6761B56B58}"/>
                  </a:ext>
                </a:extLst>
              </p:cNvPr>
              <p:cNvSpPr/>
              <p:nvPr/>
            </p:nvSpPr>
            <p:spPr>
              <a:xfrm>
                <a:off x="941293" y="1810871"/>
                <a:ext cx="812671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3F681964-5AFD-942C-4B41-7B6518BEDEAF}"/>
                  </a:ext>
                </a:extLst>
              </p:cNvPr>
              <p:cNvSpPr/>
              <p:nvPr/>
            </p:nvSpPr>
            <p:spPr>
              <a:xfrm>
                <a:off x="1841859" y="1810871"/>
                <a:ext cx="151615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FFC56A16-FFDF-B10C-24B7-5E4729981C8F}"/>
                  </a:ext>
                </a:extLst>
              </p:cNvPr>
              <p:cNvSpPr/>
              <p:nvPr/>
            </p:nvSpPr>
            <p:spPr>
              <a:xfrm>
                <a:off x="2081367" y="1810871"/>
                <a:ext cx="800786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C186ED3-9AB5-D628-97F1-1683590F90DA}"/>
                </a:ext>
              </a:extLst>
            </p:cNvPr>
            <p:cNvSpPr/>
            <p:nvPr/>
          </p:nvSpPr>
          <p:spPr>
            <a:xfrm>
              <a:off x="4737848" y="1535603"/>
              <a:ext cx="1960444" cy="1689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</a:rPr>
                <a:t>Qchip</a:t>
              </a:r>
              <a:r>
                <a:rPr lang="en-US" sz="1400" b="1" dirty="0">
                  <a:solidFill>
                    <a:schemeClr val="bg1"/>
                  </a:solidFill>
                </a:rPr>
                <a:t> ground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3061F12-338C-5C59-A7BC-7CE0F07C6A30}"/>
              </a:ext>
            </a:extLst>
          </p:cNvPr>
          <p:cNvGrpSpPr/>
          <p:nvPr/>
        </p:nvGrpSpPr>
        <p:grpSpPr>
          <a:xfrm>
            <a:off x="9243652" y="3814043"/>
            <a:ext cx="1980031" cy="1119812"/>
            <a:chOff x="4718261" y="1470988"/>
            <a:chExt cx="1980031" cy="111981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D301D49-770C-3A7D-9A77-FFD0A19F1837}"/>
                </a:ext>
              </a:extLst>
            </p:cNvPr>
            <p:cNvGrpSpPr/>
            <p:nvPr/>
          </p:nvGrpSpPr>
          <p:grpSpPr>
            <a:xfrm>
              <a:off x="4718261" y="1810871"/>
              <a:ext cx="1940860" cy="779929"/>
              <a:chOff x="941293" y="1810871"/>
              <a:chExt cx="1940860" cy="779929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1F29169-9EEE-CB4B-9DF1-808F1AC57B7C}"/>
                  </a:ext>
                </a:extLst>
              </p:cNvPr>
              <p:cNvSpPr/>
              <p:nvPr/>
            </p:nvSpPr>
            <p:spPr>
              <a:xfrm>
                <a:off x="941294" y="1887071"/>
                <a:ext cx="1940859" cy="7037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CPW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44AB349-32CC-C007-C478-4E36DE0C073E}"/>
                  </a:ext>
                </a:extLst>
              </p:cNvPr>
              <p:cNvSpPr/>
              <p:nvPr/>
            </p:nvSpPr>
            <p:spPr>
              <a:xfrm>
                <a:off x="941293" y="1810871"/>
                <a:ext cx="812671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78E623D-3AEE-D482-6F50-CFF1191CFED4}"/>
                  </a:ext>
                </a:extLst>
              </p:cNvPr>
              <p:cNvSpPr/>
              <p:nvPr/>
            </p:nvSpPr>
            <p:spPr>
              <a:xfrm>
                <a:off x="1841859" y="1810871"/>
                <a:ext cx="151615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3A0AE4B-C235-F1DF-0C40-C5C0D7E9961C}"/>
                  </a:ext>
                </a:extLst>
              </p:cNvPr>
              <p:cNvSpPr/>
              <p:nvPr/>
            </p:nvSpPr>
            <p:spPr>
              <a:xfrm>
                <a:off x="2081367" y="1810871"/>
                <a:ext cx="800786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D135AC0-8E61-27CA-4889-D6DA87D1819D}"/>
                </a:ext>
              </a:extLst>
            </p:cNvPr>
            <p:cNvSpPr/>
            <p:nvPr/>
          </p:nvSpPr>
          <p:spPr>
            <a:xfrm>
              <a:off x="4737848" y="1470988"/>
              <a:ext cx="1960444" cy="1689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</a:rPr>
                <a:t>Qchip</a:t>
              </a:r>
              <a:r>
                <a:rPr lang="en-US" sz="1400" b="1" dirty="0">
                  <a:solidFill>
                    <a:schemeClr val="bg1"/>
                  </a:solidFill>
                </a:rPr>
                <a:t> ground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C12E3E6-E737-1A6F-1965-DBF74F28511E}"/>
              </a:ext>
            </a:extLst>
          </p:cNvPr>
          <p:cNvGrpSpPr/>
          <p:nvPr/>
        </p:nvGrpSpPr>
        <p:grpSpPr>
          <a:xfrm>
            <a:off x="198107" y="4140134"/>
            <a:ext cx="1940860" cy="793721"/>
            <a:chOff x="345241" y="1641678"/>
            <a:chExt cx="1940860" cy="79372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B62600E-8B1E-E569-C562-CF06E92DB9D8}"/>
                </a:ext>
              </a:extLst>
            </p:cNvPr>
            <p:cNvSpPr/>
            <p:nvPr/>
          </p:nvSpPr>
          <p:spPr>
            <a:xfrm>
              <a:off x="345242" y="1731670"/>
              <a:ext cx="1940859" cy="703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CPW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F970986-19F2-D41B-C296-2AE3F2AEE57D}"/>
                </a:ext>
              </a:extLst>
            </p:cNvPr>
            <p:cNvSpPr/>
            <p:nvPr/>
          </p:nvSpPr>
          <p:spPr>
            <a:xfrm>
              <a:off x="345241" y="1655470"/>
              <a:ext cx="812671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0B3F282-B6D4-C56B-BF50-9D4542810177}"/>
                </a:ext>
              </a:extLst>
            </p:cNvPr>
            <p:cNvSpPr/>
            <p:nvPr/>
          </p:nvSpPr>
          <p:spPr>
            <a:xfrm>
              <a:off x="1485315" y="1655470"/>
              <a:ext cx="800786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0A53116-EA2A-B477-6A05-1080B316BD76}"/>
                </a:ext>
              </a:extLst>
            </p:cNvPr>
            <p:cNvSpPr/>
            <p:nvPr/>
          </p:nvSpPr>
          <p:spPr>
            <a:xfrm>
              <a:off x="1245805" y="1641678"/>
              <a:ext cx="151615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D20423F-B3CE-99B8-679B-1F69E5B952F0}"/>
              </a:ext>
            </a:extLst>
          </p:cNvPr>
          <p:cNvGrpSpPr/>
          <p:nvPr/>
        </p:nvGrpSpPr>
        <p:grpSpPr>
          <a:xfrm>
            <a:off x="5098709" y="2692544"/>
            <a:ext cx="7442771" cy="1365013"/>
            <a:chOff x="137185" y="36702"/>
            <a:chExt cx="7442771" cy="13650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7F2F552-7B62-C578-4698-9CA67ED1A5CE}"/>
                    </a:ext>
                  </a:extLst>
                </p:cNvPr>
                <p:cNvSpPr txBox="1"/>
                <p:nvPr/>
              </p:nvSpPr>
              <p:spPr>
                <a:xfrm>
                  <a:off x="137185" y="36702"/>
                  <a:ext cx="7442771" cy="4070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Flip chip resonator 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𝒓𝒆𝒔</m:t>
                          </m:r>
                        </m:sub>
                      </m:sSub>
                    </m:oMath>
                  </a14:m>
                  <a:endParaRPr lang="en-US" sz="2000" b="1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7F2F552-7B62-C578-4698-9CA67ED1A5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85" y="36702"/>
                  <a:ext cx="7442771" cy="407099"/>
                </a:xfrm>
                <a:prstGeom prst="rect">
                  <a:avLst/>
                </a:prstGeom>
                <a:blipFill>
                  <a:blip r:embed="rId2"/>
                  <a:stretch>
                    <a:fillRect l="-901" t="-6061" b="-287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90B7A0C-372B-700F-45ED-CB9B88825099}"/>
                    </a:ext>
                  </a:extLst>
                </p:cNvPr>
                <p:cNvSpPr txBox="1"/>
                <p:nvPr/>
              </p:nvSpPr>
              <p:spPr>
                <a:xfrm>
                  <a:off x="137185" y="478385"/>
                  <a:ext cx="557848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ü"/>
                  </a:pPr>
                  <a:r>
                    <a:rPr lang="en-US" sz="1800" dirty="0">
                      <a:ea typeface="Cambria Math" panose="02040503050406030204" pitchFamily="18" charset="0"/>
                    </a:rPr>
                    <a:t>Inductive effect takes over</a:t>
                  </a:r>
                </a:p>
                <a:p>
                  <a:pPr marL="342900" indent="-342900">
                    <a:buFont typeface="Wingdings" panose="05000000000000000000" pitchFamily="2" charset="2"/>
                    <a:buChar char="ü"/>
                  </a:pPr>
                  <a:r>
                    <a:rPr lang="en-US" sz="1800" dirty="0">
                      <a:ea typeface="Cambria Math" panose="02040503050406030204" pitchFamily="18" charset="0"/>
                    </a:rPr>
                    <a:t>Effective cavity change</a:t>
                  </a:r>
                  <a:r>
                    <a:rPr lang="en-US" dirty="0">
                      <a:ea typeface="Cambria Math" panose="02040503050406030204" pitchFamily="18" charset="0"/>
                    </a:rPr>
                    <a:t>(2d resonator </a:t>
                  </a:r>
                  <a:r>
                    <a:rPr lang="en-US" dirty="0">
                      <a:ea typeface="Cambria Math" panose="02040503050406030204" pitchFamily="18" charset="0"/>
                      <a:sym typeface="Wingdings" panose="05000000000000000000" pitchFamily="2" charset="2"/>
                    </a:rPr>
                    <a:t> 3d cavity)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sz="180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C90B7A0C-372B-700F-45ED-CB9B8882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85" y="478385"/>
                  <a:ext cx="5578481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765" t="-32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E98922DD-DB07-A032-E6A7-8A49E8CBACE3}"/>
              </a:ext>
            </a:extLst>
          </p:cNvPr>
          <p:cNvSpPr txBox="1"/>
          <p:nvPr/>
        </p:nvSpPr>
        <p:spPr>
          <a:xfrm>
            <a:off x="-2937" y="2716018"/>
            <a:ext cx="2640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Planar chip resonator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F814CA-4F76-A60C-ADF4-1FF150C4DB73}"/>
              </a:ext>
            </a:extLst>
          </p:cNvPr>
          <p:cNvGrpSpPr/>
          <p:nvPr/>
        </p:nvGrpSpPr>
        <p:grpSpPr>
          <a:xfrm>
            <a:off x="248578" y="1549086"/>
            <a:ext cx="1940859" cy="779929"/>
            <a:chOff x="941294" y="1810871"/>
            <a:chExt cx="1940859" cy="779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55AD6B9-5993-72F6-F426-B5A3761F4B84}"/>
                </a:ext>
              </a:extLst>
            </p:cNvPr>
            <p:cNvSpPr/>
            <p:nvPr/>
          </p:nvSpPr>
          <p:spPr>
            <a:xfrm>
              <a:off x="941294" y="1887071"/>
              <a:ext cx="1940859" cy="703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qubit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36AFC9-4A26-80A5-C5F5-48FEECDF03DC}"/>
                </a:ext>
              </a:extLst>
            </p:cNvPr>
            <p:cNvSpPr/>
            <p:nvPr/>
          </p:nvSpPr>
          <p:spPr>
            <a:xfrm>
              <a:off x="941294" y="1810871"/>
              <a:ext cx="412376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4A76252-9FCA-355E-EB36-47ED19505F39}"/>
                </a:ext>
              </a:extLst>
            </p:cNvPr>
            <p:cNvSpPr/>
            <p:nvPr/>
          </p:nvSpPr>
          <p:spPr>
            <a:xfrm>
              <a:off x="1434421" y="1810871"/>
              <a:ext cx="949187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6D0070-B3F6-5F55-BCD4-47AE76A0C83B}"/>
                </a:ext>
              </a:extLst>
            </p:cNvPr>
            <p:cNvSpPr/>
            <p:nvPr/>
          </p:nvSpPr>
          <p:spPr>
            <a:xfrm>
              <a:off x="2469777" y="1810871"/>
              <a:ext cx="412376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869668-ECBB-50B9-D13E-9CC2DD6A906E}"/>
              </a:ext>
            </a:extLst>
          </p:cNvPr>
          <p:cNvGrpSpPr/>
          <p:nvPr/>
        </p:nvGrpSpPr>
        <p:grpSpPr>
          <a:xfrm>
            <a:off x="5209803" y="1557152"/>
            <a:ext cx="1940859" cy="779929"/>
            <a:chOff x="941294" y="1810871"/>
            <a:chExt cx="1940859" cy="7799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9DBDC11-A604-9F2D-8893-A640030E6105}"/>
                </a:ext>
              </a:extLst>
            </p:cNvPr>
            <p:cNvSpPr/>
            <p:nvPr/>
          </p:nvSpPr>
          <p:spPr>
            <a:xfrm>
              <a:off x="941294" y="1887071"/>
              <a:ext cx="1940859" cy="703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qubit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5A07668-0737-34B4-40C1-9CB1552C314D}"/>
                </a:ext>
              </a:extLst>
            </p:cNvPr>
            <p:cNvSpPr/>
            <p:nvPr/>
          </p:nvSpPr>
          <p:spPr>
            <a:xfrm>
              <a:off x="941294" y="1810871"/>
              <a:ext cx="412376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F062D0-0546-84EE-F3FB-E2EB17CCA881}"/>
                </a:ext>
              </a:extLst>
            </p:cNvPr>
            <p:cNvSpPr/>
            <p:nvPr/>
          </p:nvSpPr>
          <p:spPr>
            <a:xfrm>
              <a:off x="1434421" y="1810871"/>
              <a:ext cx="949187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A3D77A6-7A83-570D-990D-D1C1A3AE0D52}"/>
                </a:ext>
              </a:extLst>
            </p:cNvPr>
            <p:cNvSpPr/>
            <p:nvPr/>
          </p:nvSpPr>
          <p:spPr>
            <a:xfrm>
              <a:off x="2469777" y="1810871"/>
              <a:ext cx="412376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E8CF33-2A71-AF88-25FB-9F5898584931}"/>
              </a:ext>
            </a:extLst>
          </p:cNvPr>
          <p:cNvSpPr/>
          <p:nvPr/>
        </p:nvSpPr>
        <p:spPr>
          <a:xfrm>
            <a:off x="5190218" y="1338869"/>
            <a:ext cx="1960444" cy="1689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Qchip</a:t>
            </a:r>
            <a:r>
              <a:rPr lang="en-US" sz="1400" b="1" dirty="0">
                <a:solidFill>
                  <a:schemeClr val="bg1"/>
                </a:solidFill>
              </a:rPr>
              <a:t> ground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FDC086-D398-8612-EFD4-DEE7AA448496}"/>
              </a:ext>
            </a:extLst>
          </p:cNvPr>
          <p:cNvGrpSpPr/>
          <p:nvPr/>
        </p:nvGrpSpPr>
        <p:grpSpPr>
          <a:xfrm>
            <a:off x="7258142" y="1294139"/>
            <a:ext cx="1960444" cy="1042942"/>
            <a:chOff x="3779505" y="4923179"/>
            <a:chExt cx="1960444" cy="104294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9963FFA-A7AD-2DDB-5BC4-111CBE16048C}"/>
                </a:ext>
              </a:extLst>
            </p:cNvPr>
            <p:cNvGrpSpPr/>
            <p:nvPr/>
          </p:nvGrpSpPr>
          <p:grpSpPr>
            <a:xfrm>
              <a:off x="3799090" y="5186192"/>
              <a:ext cx="1940859" cy="779929"/>
              <a:chOff x="941294" y="1810871"/>
              <a:chExt cx="1940859" cy="779929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93AD4FA6-85A1-C938-180B-C59D568A042C}"/>
                  </a:ext>
                </a:extLst>
              </p:cNvPr>
              <p:cNvSpPr/>
              <p:nvPr/>
            </p:nvSpPr>
            <p:spPr>
              <a:xfrm>
                <a:off x="941294" y="1887071"/>
                <a:ext cx="1940859" cy="7037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qubit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1548418-E7A3-08B5-6785-09DC36874372}"/>
                  </a:ext>
                </a:extLst>
              </p:cNvPr>
              <p:cNvSpPr/>
              <p:nvPr/>
            </p:nvSpPr>
            <p:spPr>
              <a:xfrm>
                <a:off x="941294" y="1810871"/>
                <a:ext cx="412376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0E90244-2BD3-7157-0754-2DA755DE7EDF}"/>
                  </a:ext>
                </a:extLst>
              </p:cNvPr>
              <p:cNvSpPr/>
              <p:nvPr/>
            </p:nvSpPr>
            <p:spPr>
              <a:xfrm>
                <a:off x="1434421" y="1810871"/>
                <a:ext cx="949187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E635727-F5F9-3481-AB5C-E1DC55D79030}"/>
                  </a:ext>
                </a:extLst>
              </p:cNvPr>
              <p:cNvSpPr/>
              <p:nvPr/>
            </p:nvSpPr>
            <p:spPr>
              <a:xfrm>
                <a:off x="2469777" y="1810871"/>
                <a:ext cx="412376" cy="762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D56207F-F885-E558-E1A9-B9697003495D}"/>
                </a:ext>
              </a:extLst>
            </p:cNvPr>
            <p:cNvSpPr/>
            <p:nvPr/>
          </p:nvSpPr>
          <p:spPr>
            <a:xfrm>
              <a:off x="3779505" y="4923179"/>
              <a:ext cx="1960444" cy="1689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</a:rPr>
                <a:t>Qchip</a:t>
              </a:r>
              <a:r>
                <a:rPr lang="en-US" sz="1400" b="1" dirty="0">
                  <a:solidFill>
                    <a:schemeClr val="bg1"/>
                  </a:solidFill>
                </a:rPr>
                <a:t> ground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3318617-E60A-693B-32BF-4BCEAC6EDA13}"/>
              </a:ext>
            </a:extLst>
          </p:cNvPr>
          <p:cNvGrpSpPr/>
          <p:nvPr/>
        </p:nvGrpSpPr>
        <p:grpSpPr>
          <a:xfrm>
            <a:off x="9296687" y="1557152"/>
            <a:ext cx="1940859" cy="779929"/>
            <a:chOff x="941294" y="1810871"/>
            <a:chExt cx="1940859" cy="779929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145976E-ECD2-C423-8643-62353420FF34}"/>
                </a:ext>
              </a:extLst>
            </p:cNvPr>
            <p:cNvSpPr/>
            <p:nvPr/>
          </p:nvSpPr>
          <p:spPr>
            <a:xfrm>
              <a:off x="941294" y="1887071"/>
              <a:ext cx="1940859" cy="703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qubit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6EF695-0F4E-70AC-DADD-CB10315D2F5E}"/>
                </a:ext>
              </a:extLst>
            </p:cNvPr>
            <p:cNvSpPr/>
            <p:nvPr/>
          </p:nvSpPr>
          <p:spPr>
            <a:xfrm>
              <a:off x="941294" y="1810871"/>
              <a:ext cx="412376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27ECF80-91DB-E2B0-AD03-9DF6DA4E427A}"/>
                </a:ext>
              </a:extLst>
            </p:cNvPr>
            <p:cNvSpPr/>
            <p:nvPr/>
          </p:nvSpPr>
          <p:spPr>
            <a:xfrm>
              <a:off x="1434421" y="1810871"/>
              <a:ext cx="949187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81D055DF-6BA3-DA36-4CCF-8EB5BEAFA8FC}"/>
                </a:ext>
              </a:extLst>
            </p:cNvPr>
            <p:cNvSpPr/>
            <p:nvPr/>
          </p:nvSpPr>
          <p:spPr>
            <a:xfrm>
              <a:off x="2469777" y="1810871"/>
              <a:ext cx="412376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73AF50C-1D52-75D5-D74E-5A99B2F09ADF}"/>
              </a:ext>
            </a:extLst>
          </p:cNvPr>
          <p:cNvSpPr/>
          <p:nvPr/>
        </p:nvSpPr>
        <p:spPr>
          <a:xfrm>
            <a:off x="9267310" y="1188507"/>
            <a:ext cx="1960444" cy="1689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Qchip</a:t>
            </a:r>
            <a:r>
              <a:rPr lang="en-US" sz="1400" b="1" dirty="0">
                <a:solidFill>
                  <a:schemeClr val="bg1"/>
                </a:solidFill>
              </a:rPr>
              <a:t> ground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C24F9A1-B513-D6A0-DAAA-E820912AE5C4}"/>
              </a:ext>
            </a:extLst>
          </p:cNvPr>
          <p:cNvGrpSpPr/>
          <p:nvPr/>
        </p:nvGrpSpPr>
        <p:grpSpPr>
          <a:xfrm>
            <a:off x="5098709" y="136518"/>
            <a:ext cx="6293476" cy="1383471"/>
            <a:chOff x="137185" y="2366286"/>
            <a:chExt cx="6293476" cy="1383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4E1621AB-4F49-F173-AC00-F6C311C0CA45}"/>
                    </a:ext>
                  </a:extLst>
                </p:cNvPr>
                <p:cNvSpPr txBox="1"/>
                <p:nvPr/>
              </p:nvSpPr>
              <p:spPr>
                <a:xfrm>
                  <a:off x="137185" y="2366286"/>
                  <a:ext cx="6293476" cy="427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/>
                    <a:t>Flip chip qubit :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∝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𝒒𝒖𝒃𝒊𝒕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b="1" dirty="0"/>
                    <a:t> </a:t>
                  </a: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18D3EB4-5675-33C9-72FB-98D5DFC442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85" y="2366286"/>
                  <a:ext cx="6293476" cy="427746"/>
                </a:xfrm>
                <a:prstGeom prst="rect">
                  <a:avLst/>
                </a:prstGeom>
                <a:blipFill>
                  <a:blip r:embed="rId5"/>
                  <a:stretch>
                    <a:fillRect l="-968" t="-714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B3B96DA-8A44-4421-C91C-E7E7AE055086}"/>
                    </a:ext>
                  </a:extLst>
                </p:cNvPr>
                <p:cNvSpPr txBox="1"/>
                <p:nvPr/>
              </p:nvSpPr>
              <p:spPr>
                <a:xfrm>
                  <a:off x="137185" y="2805011"/>
                  <a:ext cx="3316357" cy="944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ü"/>
                  </a:pPr>
                  <a:r>
                    <a:rPr lang="en-US" sz="1800" dirty="0"/>
                    <a:t>Capacitive effect takes over</a:t>
                  </a:r>
                </a:p>
                <a:p>
                  <a:pPr marL="342900" indent="-342900">
                    <a:buFont typeface="Wingdings" panose="05000000000000000000" pitchFamily="2" charset="2"/>
                    <a:buChar char="ü"/>
                  </a:pPr>
                  <a:r>
                    <a:rPr lang="en-US" sz="1800" dirty="0"/>
                    <a:t>d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a14:m>
                  <a:r>
                    <a:rPr lang="en-US" sz="1800" dirty="0">
                      <a:sym typeface="Wingdings" panose="05000000000000000000" pitchFamily="2" charset="2"/>
                    </a:rPr>
                    <a:t></a:t>
                  </a:r>
                  <a:r>
                    <a:rPr lang="en-US" sz="1800" dirty="0"/>
                    <a:t> C</a:t>
                  </a:r>
                  <a14:m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a14:m>
                  <a:r>
                    <a:rPr lang="en-US" sz="1800" dirty="0"/>
                    <a:t> </a:t>
                  </a:r>
                  <a:r>
                    <a:rPr lang="en-US" sz="1800" dirty="0">
                      <a:sym typeface="Wingdings" panose="05000000000000000000" pitchFamily="2" charset="2"/>
                    </a:rPr>
                    <a:t> </a:t>
                  </a:r>
                  <a:r>
                    <a:rPr lang="en-US" sz="1800" dirty="0"/>
                    <a:t>Ec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↑ →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𝑞𝑢𝑏𝑖𝑡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↑</m:t>
                      </m:r>
                    </m:oMath>
                  </a14:m>
                  <a:endParaRPr lang="en-US" sz="180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6B3B5D1-E13B-2DDA-FE83-0873BA41D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85" y="2805011"/>
                  <a:ext cx="3316357" cy="944746"/>
                </a:xfrm>
                <a:prstGeom prst="rect">
                  <a:avLst/>
                </a:prstGeom>
                <a:blipFill>
                  <a:blip r:embed="rId6"/>
                  <a:stretch>
                    <a:fillRect l="-1103" t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B986F3CB-35A4-46F0-21F5-B77F14837CDF}"/>
              </a:ext>
            </a:extLst>
          </p:cNvPr>
          <p:cNvSpPr txBox="1"/>
          <p:nvPr/>
        </p:nvSpPr>
        <p:spPr>
          <a:xfrm>
            <a:off x="-2937" y="165725"/>
            <a:ext cx="2223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Planar chip qubit</a:t>
            </a: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AD1C8BCE-97C3-E190-430A-BF8C371B90C6}"/>
              </a:ext>
            </a:extLst>
          </p:cNvPr>
          <p:cNvGrpSpPr/>
          <p:nvPr/>
        </p:nvGrpSpPr>
        <p:grpSpPr>
          <a:xfrm>
            <a:off x="196064" y="5644256"/>
            <a:ext cx="1940860" cy="793721"/>
            <a:chOff x="345241" y="1641678"/>
            <a:chExt cx="1940860" cy="793721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926AF3B2-CBE3-DA0C-00D5-50CD68301CB4}"/>
                </a:ext>
              </a:extLst>
            </p:cNvPr>
            <p:cNvSpPr/>
            <p:nvPr/>
          </p:nvSpPr>
          <p:spPr>
            <a:xfrm>
              <a:off x="345242" y="1731670"/>
              <a:ext cx="1940859" cy="7037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CPW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7F058D7D-6EEA-201B-EB27-CED8E6794351}"/>
                </a:ext>
              </a:extLst>
            </p:cNvPr>
            <p:cNvSpPr/>
            <p:nvPr/>
          </p:nvSpPr>
          <p:spPr>
            <a:xfrm>
              <a:off x="345241" y="1655470"/>
              <a:ext cx="812671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56076E3-939D-A78C-45D8-9296F7A5B308}"/>
                </a:ext>
              </a:extLst>
            </p:cNvPr>
            <p:cNvSpPr/>
            <p:nvPr/>
          </p:nvSpPr>
          <p:spPr>
            <a:xfrm>
              <a:off x="1485315" y="1655470"/>
              <a:ext cx="800786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5114ED9-7392-99D8-FB34-0E05CF64258D}"/>
                </a:ext>
              </a:extLst>
            </p:cNvPr>
            <p:cNvSpPr/>
            <p:nvPr/>
          </p:nvSpPr>
          <p:spPr>
            <a:xfrm>
              <a:off x="1245805" y="1641678"/>
              <a:ext cx="151615" cy="76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3D8DC99-DC66-1B4E-A898-B8CA6FCA41ED}"/>
              </a:ext>
            </a:extLst>
          </p:cNvPr>
          <p:cNvSpPr/>
          <p:nvPr/>
        </p:nvSpPr>
        <p:spPr>
          <a:xfrm>
            <a:off x="1008733" y="5665998"/>
            <a:ext cx="87893" cy="76200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AFC639D-D81C-B732-F751-B7E6E0C0E75D}"/>
              </a:ext>
            </a:extLst>
          </p:cNvPr>
          <p:cNvSpPr/>
          <p:nvPr/>
        </p:nvSpPr>
        <p:spPr>
          <a:xfrm>
            <a:off x="1248243" y="5659102"/>
            <a:ext cx="87893" cy="76200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D82AD65-8AA5-598C-00AF-E90044A56150}"/>
              </a:ext>
            </a:extLst>
          </p:cNvPr>
          <p:cNvGrpSpPr/>
          <p:nvPr/>
        </p:nvGrpSpPr>
        <p:grpSpPr>
          <a:xfrm>
            <a:off x="5170042" y="5382780"/>
            <a:ext cx="1956964" cy="1055197"/>
            <a:chOff x="3169075" y="5374714"/>
            <a:chExt cx="1956964" cy="1055197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DE6104D3-0292-71F4-2A96-83A929313230}"/>
                </a:ext>
              </a:extLst>
            </p:cNvPr>
            <p:cNvSpPr/>
            <p:nvPr/>
          </p:nvSpPr>
          <p:spPr>
            <a:xfrm>
              <a:off x="3169664" y="5543679"/>
              <a:ext cx="1956375" cy="182503"/>
            </a:xfrm>
            <a:prstGeom prst="rect">
              <a:avLst/>
            </a:prstGeom>
            <a:blipFill>
              <a:blip r:embed="rId7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0666F862-EBBC-EB74-AE69-644686562AD5}"/>
                </a:ext>
              </a:extLst>
            </p:cNvPr>
            <p:cNvGrpSpPr/>
            <p:nvPr/>
          </p:nvGrpSpPr>
          <p:grpSpPr>
            <a:xfrm>
              <a:off x="3169075" y="5374714"/>
              <a:ext cx="1941449" cy="1055197"/>
              <a:chOff x="4717672" y="1535603"/>
              <a:chExt cx="1941449" cy="1055197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20B30CB3-A968-61C8-B95B-8F9A3B395D0B}"/>
                  </a:ext>
                </a:extLst>
              </p:cNvPr>
              <p:cNvGrpSpPr/>
              <p:nvPr/>
            </p:nvGrpSpPr>
            <p:grpSpPr>
              <a:xfrm>
                <a:off x="4718261" y="1810871"/>
                <a:ext cx="1940860" cy="779929"/>
                <a:chOff x="941293" y="1810871"/>
                <a:chExt cx="1940860" cy="779929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B6BC3AEE-85F4-3618-5E8C-B03D8B9E0A62}"/>
                    </a:ext>
                  </a:extLst>
                </p:cNvPr>
                <p:cNvSpPr/>
                <p:nvPr/>
              </p:nvSpPr>
              <p:spPr>
                <a:xfrm>
                  <a:off x="941294" y="1887071"/>
                  <a:ext cx="1940859" cy="7037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CPW</a:t>
                  </a:r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0BF72285-57B5-B0E2-7672-E5602538E964}"/>
                    </a:ext>
                  </a:extLst>
                </p:cNvPr>
                <p:cNvSpPr/>
                <p:nvPr/>
              </p:nvSpPr>
              <p:spPr>
                <a:xfrm>
                  <a:off x="941293" y="1810871"/>
                  <a:ext cx="812671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EF786E20-AE0E-F6EE-EE63-2F5B6C0D4873}"/>
                    </a:ext>
                  </a:extLst>
                </p:cNvPr>
                <p:cNvSpPr/>
                <p:nvPr/>
              </p:nvSpPr>
              <p:spPr>
                <a:xfrm>
                  <a:off x="1841859" y="1810871"/>
                  <a:ext cx="151615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867E6E5F-C45C-0D8A-6BAD-68F114395FAB}"/>
                    </a:ext>
                  </a:extLst>
                </p:cNvPr>
                <p:cNvSpPr/>
                <p:nvPr/>
              </p:nvSpPr>
              <p:spPr>
                <a:xfrm>
                  <a:off x="2081367" y="1810871"/>
                  <a:ext cx="800786" cy="7620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9E4A39D0-F84F-804E-D4E4-2CC91716742B}"/>
                  </a:ext>
                </a:extLst>
              </p:cNvPr>
              <p:cNvSpPr/>
              <p:nvPr/>
            </p:nvSpPr>
            <p:spPr>
              <a:xfrm>
                <a:off x="4717672" y="1535603"/>
                <a:ext cx="1940859" cy="16896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err="1">
                    <a:solidFill>
                      <a:schemeClr val="bg1"/>
                    </a:solidFill>
                  </a:rPr>
                  <a:t>Qchip</a:t>
                </a:r>
                <a:r>
                  <a:rPr lang="en-US" sz="1400" b="1" dirty="0">
                    <a:solidFill>
                      <a:schemeClr val="bg1"/>
                    </a:solidFill>
                  </a:rPr>
                  <a:t> ground</a:t>
                </a:r>
              </a:p>
            </p:txBody>
          </p:sp>
        </p:grpSp>
      </p:grp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6A93D0F-5A86-652C-DB08-6C426876EFAC}"/>
              </a:ext>
            </a:extLst>
          </p:cNvPr>
          <p:cNvCxnSpPr>
            <a:cxnSpLocks/>
          </p:cNvCxnSpPr>
          <p:nvPr/>
        </p:nvCxnSpPr>
        <p:spPr>
          <a:xfrm>
            <a:off x="61913" y="2631323"/>
            <a:ext cx="12077700" cy="2435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화살표: 줄무늬가 있는 오른쪽 5">
            <a:extLst>
              <a:ext uri="{FF2B5EF4-FFF2-40B4-BE49-F238E27FC236}">
                <a16:creationId xmlns:a16="http://schemas.microsoft.com/office/drawing/2014/main" id="{9ABBEB8E-FEC6-8452-548A-3BCFB14E97CC}"/>
              </a:ext>
            </a:extLst>
          </p:cNvPr>
          <p:cNvSpPr/>
          <p:nvPr/>
        </p:nvSpPr>
        <p:spPr>
          <a:xfrm>
            <a:off x="2637967" y="2253069"/>
            <a:ext cx="2233206" cy="805212"/>
          </a:xfrm>
          <a:prstGeom prst="stripedRightArrow">
            <a:avLst>
              <a:gd name="adj1" fmla="val 60828"/>
              <a:gd name="adj2" fmla="val 5473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6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D88922-1DD4-4D50-2F51-AD04C3AC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664" y="3293386"/>
            <a:ext cx="2959359" cy="29549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0F150E-2EC6-DBF5-9B3B-804E9EA1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809" y="3293386"/>
            <a:ext cx="2981576" cy="2950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29F57-1A23-38B6-CC87-87D10C44DF31}"/>
              </a:ext>
            </a:extLst>
          </p:cNvPr>
          <p:cNvSpPr txBox="1"/>
          <p:nvPr/>
        </p:nvSpPr>
        <p:spPr>
          <a:xfrm>
            <a:off x="68687" y="150254"/>
            <a:ext cx="629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Planar chip : </a:t>
            </a:r>
            <a:r>
              <a:rPr lang="en-US" sz="2400" b="1" dirty="0" err="1"/>
              <a:t>fq</a:t>
            </a:r>
            <a:r>
              <a:rPr lang="en-US" sz="2400" b="1" dirty="0"/>
              <a:t>=5.83, </a:t>
            </a:r>
            <a:r>
              <a:rPr lang="en-US" sz="2400" b="1" dirty="0" err="1"/>
              <a:t>fr</a:t>
            </a:r>
            <a:r>
              <a:rPr lang="en-US" sz="2400" b="1" dirty="0"/>
              <a:t>=7.09, g=115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54C82-C087-B8C4-348B-2CBCCE0C2633}"/>
              </a:ext>
            </a:extLst>
          </p:cNvPr>
          <p:cNvSpPr txBox="1"/>
          <p:nvPr/>
        </p:nvSpPr>
        <p:spPr>
          <a:xfrm>
            <a:off x="6447952" y="150253"/>
            <a:ext cx="6293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Flip chip(7um) : </a:t>
            </a:r>
            <a:r>
              <a:rPr lang="en-US" sz="2400" b="1" dirty="0" err="1"/>
              <a:t>fq</a:t>
            </a:r>
            <a:r>
              <a:rPr lang="en-US" sz="2400" b="1" dirty="0"/>
              <a:t>=5.09, </a:t>
            </a:r>
            <a:r>
              <a:rPr lang="en-US" sz="2400" b="1" dirty="0" err="1"/>
              <a:t>fr</a:t>
            </a:r>
            <a:r>
              <a:rPr lang="en-US" sz="2400" b="1" dirty="0"/>
              <a:t>=8.48, g=18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EC7F16-B737-46C7-F48A-F3E92F77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25" y="3293386"/>
            <a:ext cx="2946984" cy="29084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7FA847-532F-D824-1BF6-4A6440B11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9309" y="3316614"/>
            <a:ext cx="2934004" cy="29084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A827B7-B261-D97C-DE4E-07A695966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102" y="806920"/>
            <a:ext cx="3531588" cy="19244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58EB43-E19C-97B9-E97D-D242AD22C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505" y="762578"/>
            <a:ext cx="2642664" cy="2185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BB2956-5233-4A2F-752B-5E4CF66E6082}"/>
              </a:ext>
            </a:extLst>
          </p:cNvPr>
          <p:cNvSpPr txBox="1"/>
          <p:nvPr/>
        </p:nvSpPr>
        <p:spPr>
          <a:xfrm>
            <a:off x="4776314" y="1072635"/>
            <a:ext cx="167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Bump</a:t>
            </a:r>
          </a:p>
        </p:txBody>
      </p:sp>
    </p:spTree>
    <p:extLst>
      <p:ext uri="{BB962C8B-B14F-4D97-AF65-F5344CB8AC3E}">
        <p14:creationId xmlns:p14="http://schemas.microsoft.com/office/powerpoint/2010/main" val="18041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8113D97-8F16-E144-C219-049DBD2D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17" y="1306989"/>
            <a:ext cx="2659965" cy="26440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9B001A-1571-F154-B62E-36920DF9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314" y="1306989"/>
            <a:ext cx="2609537" cy="2678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837D6-3C8C-2D3A-965F-8CD738817A86}"/>
              </a:ext>
            </a:extLst>
          </p:cNvPr>
          <p:cNvSpPr txBox="1"/>
          <p:nvPr/>
        </p:nvSpPr>
        <p:spPr>
          <a:xfrm>
            <a:off x="140597" y="136887"/>
            <a:ext cx="5335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Flip chip(7um) : </a:t>
            </a:r>
            <a:r>
              <a:rPr lang="en-US" sz="2400" b="1" dirty="0" err="1"/>
              <a:t>fq</a:t>
            </a:r>
            <a:r>
              <a:rPr lang="en-US" sz="2400" b="1" dirty="0"/>
              <a:t>=5.88, </a:t>
            </a:r>
            <a:r>
              <a:rPr lang="en-US" sz="2400" b="1" dirty="0" err="1"/>
              <a:t>fr</a:t>
            </a:r>
            <a:r>
              <a:rPr lang="en-US" sz="2400" b="1" dirty="0"/>
              <a:t>=6.92, g=121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2B2377-6AD0-1CC9-1613-09ED3661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983" y="4209626"/>
            <a:ext cx="5170598" cy="2326429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855C3A8-AFD3-F69A-FB23-D6B52AC88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90582"/>
              </p:ext>
            </p:extLst>
          </p:nvPr>
        </p:nvGraphicFramePr>
        <p:xfrm>
          <a:off x="430578" y="4023294"/>
          <a:ext cx="4846033" cy="229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5348">
                  <a:extLst>
                    <a:ext uri="{9D8B030D-6E8A-4147-A177-3AD203B41FA5}">
                      <a16:colId xmlns:a16="http://schemas.microsoft.com/office/drawing/2014/main" val="2263715055"/>
                    </a:ext>
                  </a:extLst>
                </a:gridCol>
                <a:gridCol w="824095">
                  <a:extLst>
                    <a:ext uri="{9D8B030D-6E8A-4147-A177-3AD203B41FA5}">
                      <a16:colId xmlns:a16="http://schemas.microsoft.com/office/drawing/2014/main" val="2157866886"/>
                    </a:ext>
                  </a:extLst>
                </a:gridCol>
                <a:gridCol w="1048707">
                  <a:extLst>
                    <a:ext uri="{9D8B030D-6E8A-4147-A177-3AD203B41FA5}">
                      <a16:colId xmlns:a16="http://schemas.microsoft.com/office/drawing/2014/main" val="2256892328"/>
                    </a:ext>
                  </a:extLst>
                </a:gridCol>
                <a:gridCol w="1497883">
                  <a:extLst>
                    <a:ext uri="{9D8B030D-6E8A-4147-A177-3AD203B41FA5}">
                      <a16:colId xmlns:a16="http://schemas.microsoft.com/office/drawing/2014/main" val="1716799902"/>
                    </a:ext>
                  </a:extLst>
                </a:gridCol>
              </a:tblGrid>
              <a:tr h="2381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Qubit</a:t>
                      </a:r>
                    </a:p>
                    <a:p>
                      <a:pPr algn="ctr"/>
                      <a:r>
                        <a:rPr lang="en-US" dirty="0"/>
                        <a:t>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Resonator(GHz)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Coupling g (MHz)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5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Planar chip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7.09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93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Flipchip_7um</a:t>
                      </a:r>
                      <a:br>
                        <a:rPr lang="en-US" dirty="0"/>
                      </a:br>
                      <a:r>
                        <a:rPr lang="en-US" dirty="0"/>
                        <a:t>Planar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85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Flipchip_7um</a:t>
                      </a:r>
                      <a:br>
                        <a:rPr lang="en-US" dirty="0"/>
                      </a:br>
                      <a:r>
                        <a:rPr lang="en-US" dirty="0"/>
                        <a:t>modification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5.88</a:t>
                      </a:r>
                    </a:p>
                    <a:p>
                      <a:pPr algn="ctr"/>
                      <a:r>
                        <a:rPr lang="en-US" dirty="0"/>
                        <a:t>(0.8%)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6.92</a:t>
                      </a:r>
                    </a:p>
                    <a:p>
                      <a:pPr algn="ctr"/>
                      <a:r>
                        <a:rPr lang="en-US" dirty="0"/>
                        <a:t>(2.3%)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</a:t>
                      </a:r>
                    </a:p>
                    <a:p>
                      <a:pPr algn="ctr"/>
                      <a:r>
                        <a:rPr lang="en-US" dirty="0"/>
                        <a:t>(5.21%)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18400"/>
                  </a:ext>
                </a:extLst>
              </a:tr>
            </a:tbl>
          </a:graphicData>
        </a:graphic>
      </p:graphicFrame>
      <p:sp>
        <p:nvSpPr>
          <p:cNvPr id="5" name="화살표: 왼쪽으로 구부러짐 4">
            <a:extLst>
              <a:ext uri="{FF2B5EF4-FFF2-40B4-BE49-F238E27FC236}">
                <a16:creationId xmlns:a16="http://schemas.microsoft.com/office/drawing/2014/main" id="{D6893F5A-6093-B2CB-EA44-D70A243C73DF}"/>
              </a:ext>
            </a:extLst>
          </p:cNvPr>
          <p:cNvSpPr/>
          <p:nvPr/>
        </p:nvSpPr>
        <p:spPr>
          <a:xfrm>
            <a:off x="5361360" y="4751059"/>
            <a:ext cx="399956" cy="1299462"/>
          </a:xfrm>
          <a:prstGeom prst="curvedLeftArrow">
            <a:avLst>
              <a:gd name="adj1" fmla="val 25000"/>
              <a:gd name="adj2" fmla="val 50000"/>
              <a:gd name="adj3" fmla="val 1576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45B4B8-9220-9D01-4760-BEBA61963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03" t="22143" r="40425" b="29819"/>
          <a:stretch/>
        </p:blipFill>
        <p:spPr>
          <a:xfrm>
            <a:off x="3031300" y="1231811"/>
            <a:ext cx="2699831" cy="26099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D610E7-A42E-C81B-7822-9BD5780DD7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969"/>
          <a:stretch/>
        </p:blipFill>
        <p:spPr>
          <a:xfrm>
            <a:off x="378149" y="1231812"/>
            <a:ext cx="2535837" cy="2644055"/>
          </a:xfrm>
          <a:prstGeom prst="rect">
            <a:avLst/>
          </a:prstGeom>
        </p:spPr>
      </p:pic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752CBA59-FA70-6AE4-A2A0-FD9B5AEFABA9}"/>
              </a:ext>
            </a:extLst>
          </p:cNvPr>
          <p:cNvSpPr/>
          <p:nvPr/>
        </p:nvSpPr>
        <p:spPr>
          <a:xfrm rot="16200000">
            <a:off x="2714009" y="317076"/>
            <a:ext cx="399956" cy="1299462"/>
          </a:xfrm>
          <a:prstGeom prst="curvedLeftArrow">
            <a:avLst>
              <a:gd name="adj1" fmla="val 25000"/>
              <a:gd name="adj2" fmla="val 50000"/>
              <a:gd name="adj3" fmla="val 1576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55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932</Words>
  <Application>Microsoft Office PowerPoint</Application>
  <PresentationFormat>와이드스크린</PresentationFormat>
  <Paragraphs>232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CMR12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184</dc:creator>
  <cp:lastModifiedBy>184</cp:lastModifiedBy>
  <cp:revision>26</cp:revision>
  <dcterms:created xsi:type="dcterms:W3CDTF">2022-09-22T08:53:47Z</dcterms:created>
  <dcterms:modified xsi:type="dcterms:W3CDTF">2022-10-18T03:47:50Z</dcterms:modified>
</cp:coreProperties>
</file>